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0" r:id="rId4"/>
    <p:sldId id="285" r:id="rId5"/>
    <p:sldId id="286" r:id="rId6"/>
    <p:sldId id="318" r:id="rId7"/>
    <p:sldId id="287" r:id="rId8"/>
    <p:sldId id="291" r:id="rId9"/>
    <p:sldId id="292" r:id="rId10"/>
    <p:sldId id="302" r:id="rId11"/>
    <p:sldId id="268" r:id="rId12"/>
    <p:sldId id="276" r:id="rId13"/>
    <p:sldId id="275" r:id="rId14"/>
    <p:sldId id="293" r:id="rId15"/>
    <p:sldId id="294" r:id="rId16"/>
    <p:sldId id="295" r:id="rId17"/>
    <p:sldId id="296" r:id="rId18"/>
    <p:sldId id="298" r:id="rId19"/>
    <p:sldId id="297" r:id="rId20"/>
    <p:sldId id="278" r:id="rId21"/>
    <p:sldId id="299" r:id="rId22"/>
    <p:sldId id="290" r:id="rId23"/>
    <p:sldId id="289" r:id="rId24"/>
    <p:sldId id="283" r:id="rId25"/>
    <p:sldId id="307" r:id="rId26"/>
    <p:sldId id="306" r:id="rId27"/>
    <p:sldId id="303" r:id="rId28"/>
    <p:sldId id="272" r:id="rId29"/>
    <p:sldId id="304" r:id="rId30"/>
    <p:sldId id="308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A2804"/>
    <a:srgbClr val="66FF33"/>
    <a:srgbClr val="F72C1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3D47-A9D0-4637-BA92-45642E786B65}" type="doc">
      <dgm:prSet loTypeId="urn:microsoft.com/office/officeart/2005/8/layout/venn1" loCatId="relationship" qsTypeId="urn:microsoft.com/office/officeart/2005/8/quickstyle/simple1" qsCatId="simple" csTypeId="urn:microsoft.com/office/officeart/2005/8/colors/accent2_4" csCatId="accent2" phldr="1"/>
      <dgm:spPr/>
    </dgm:pt>
    <dgm:pt modelId="{B8BF3284-63EB-43AD-BEAD-05E93E1BA3B9}">
      <dgm:prSet phldrT="[Metin]"/>
      <dgm:spPr/>
      <dgm:t>
        <a:bodyPr/>
        <a:lstStyle/>
        <a:p>
          <a:r>
            <a:rPr lang="tr-TR" b="1" dirty="0">
              <a:latin typeface="Arial" pitchFamily="34" charset="0"/>
              <a:cs typeface="Arial" pitchFamily="34" charset="0"/>
            </a:rPr>
            <a:t>YETERLİ</a:t>
          </a:r>
        </a:p>
      </dgm:t>
    </dgm:pt>
    <dgm:pt modelId="{FA620552-A953-40DC-B26D-C71D49D892E0}" type="parTrans" cxnId="{A16E793C-23CB-497C-BB63-22462C608918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EBCF360D-21E1-425D-A410-A918EBBE33EC}" type="sibTrans" cxnId="{A16E793C-23CB-497C-BB63-22462C608918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9355574C-F83A-4739-B2DE-A6024C5E930E}">
      <dgm:prSet phldrT="[Metin]"/>
      <dgm:spPr/>
      <dgm:t>
        <a:bodyPr/>
        <a:lstStyle/>
        <a:p>
          <a:r>
            <a:rPr lang="tr-TR" b="1" dirty="0">
              <a:latin typeface="Arial" pitchFamily="34" charset="0"/>
              <a:cs typeface="Arial" pitchFamily="34" charset="0"/>
            </a:rPr>
            <a:t>SAĞLIKLI</a:t>
          </a:r>
        </a:p>
      </dgm:t>
    </dgm:pt>
    <dgm:pt modelId="{60954BCD-14ED-4D73-912F-16577B58E587}" type="parTrans" cxnId="{AB0CE4EF-FAAD-43C3-813D-14C72FFFE360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6F6E95BE-02EF-4285-BFE1-E8133547DE68}" type="sibTrans" cxnId="{AB0CE4EF-FAAD-43C3-813D-14C72FFFE360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50CE703B-E834-437C-B150-310A3108D9B9}">
      <dgm:prSet phldrT="[Metin]"/>
      <dgm:spPr/>
      <dgm:t>
        <a:bodyPr/>
        <a:lstStyle/>
        <a:p>
          <a:r>
            <a:rPr lang="tr-TR" b="1" dirty="0">
              <a:latin typeface="Arial" pitchFamily="34" charset="0"/>
              <a:cs typeface="Arial" pitchFamily="34" charset="0"/>
            </a:rPr>
            <a:t>DENGELİ</a:t>
          </a:r>
        </a:p>
      </dgm:t>
    </dgm:pt>
    <dgm:pt modelId="{CA44B5A9-FBD8-4E81-ACFC-4B260BDED772}" type="parTrans" cxnId="{D1BE2773-A99E-413D-B35B-26AE7FEF03CC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269E9A06-A661-4CD6-89A1-158B6A44BFD3}" type="sibTrans" cxnId="{D1BE2773-A99E-413D-B35B-26AE7FEF03CC}">
      <dgm:prSet/>
      <dgm:spPr/>
      <dgm:t>
        <a:bodyPr/>
        <a:lstStyle/>
        <a:p>
          <a:endParaRPr lang="tr-TR" b="1">
            <a:latin typeface="Arial" pitchFamily="34" charset="0"/>
            <a:cs typeface="Arial" pitchFamily="34" charset="0"/>
          </a:endParaRPr>
        </a:p>
      </dgm:t>
    </dgm:pt>
    <dgm:pt modelId="{54383DA8-6172-4894-BE77-A8D993D0B945}" type="pres">
      <dgm:prSet presAssocID="{CBDA3D47-A9D0-4637-BA92-45642E786B65}" presName="compositeShape" presStyleCnt="0">
        <dgm:presLayoutVars>
          <dgm:chMax val="7"/>
          <dgm:dir/>
          <dgm:resizeHandles val="exact"/>
        </dgm:presLayoutVars>
      </dgm:prSet>
      <dgm:spPr/>
    </dgm:pt>
    <dgm:pt modelId="{5472648D-CB0A-455F-96FC-B298986FA6D6}" type="pres">
      <dgm:prSet presAssocID="{B8BF3284-63EB-43AD-BEAD-05E93E1BA3B9}" presName="circ1" presStyleLbl="vennNode1" presStyleIdx="0" presStyleCnt="3"/>
      <dgm:spPr/>
      <dgm:t>
        <a:bodyPr/>
        <a:lstStyle/>
        <a:p>
          <a:endParaRPr lang="tr-TR"/>
        </a:p>
      </dgm:t>
    </dgm:pt>
    <dgm:pt modelId="{16F74017-F7C3-4400-8EC0-08DE738E01A6}" type="pres">
      <dgm:prSet presAssocID="{B8BF3284-63EB-43AD-BEAD-05E93E1BA3B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C04DD3-B340-4E6D-BDF1-087EB802F45B}" type="pres">
      <dgm:prSet presAssocID="{9355574C-F83A-4739-B2DE-A6024C5E930E}" presName="circ2" presStyleLbl="vennNode1" presStyleIdx="1" presStyleCnt="3"/>
      <dgm:spPr/>
      <dgm:t>
        <a:bodyPr/>
        <a:lstStyle/>
        <a:p>
          <a:endParaRPr lang="tr-TR"/>
        </a:p>
      </dgm:t>
    </dgm:pt>
    <dgm:pt modelId="{5CCA8438-5084-4D2A-8F00-8CC18C4A10CF}" type="pres">
      <dgm:prSet presAssocID="{9355574C-F83A-4739-B2DE-A6024C5E93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954EF9-20FE-43A4-9354-D1D6933D12C7}" type="pres">
      <dgm:prSet presAssocID="{50CE703B-E834-437C-B150-310A3108D9B9}" presName="circ3" presStyleLbl="vennNode1" presStyleIdx="2" presStyleCnt="3"/>
      <dgm:spPr/>
      <dgm:t>
        <a:bodyPr/>
        <a:lstStyle/>
        <a:p>
          <a:endParaRPr lang="tr-TR"/>
        </a:p>
      </dgm:t>
    </dgm:pt>
    <dgm:pt modelId="{DF38D048-44BB-4D25-B3C6-2D36AF35AA47}" type="pres">
      <dgm:prSet presAssocID="{50CE703B-E834-437C-B150-310A3108D9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6E793C-23CB-497C-BB63-22462C608918}" srcId="{CBDA3D47-A9D0-4637-BA92-45642E786B65}" destId="{B8BF3284-63EB-43AD-BEAD-05E93E1BA3B9}" srcOrd="0" destOrd="0" parTransId="{FA620552-A953-40DC-B26D-C71D49D892E0}" sibTransId="{EBCF360D-21E1-425D-A410-A918EBBE33EC}"/>
    <dgm:cxn modelId="{B0A706C4-0B9E-4A5B-8450-C741B7E187A9}" type="presOf" srcId="{B8BF3284-63EB-43AD-BEAD-05E93E1BA3B9}" destId="{16F74017-F7C3-4400-8EC0-08DE738E01A6}" srcOrd="1" destOrd="0" presId="urn:microsoft.com/office/officeart/2005/8/layout/venn1"/>
    <dgm:cxn modelId="{D1BE2773-A99E-413D-B35B-26AE7FEF03CC}" srcId="{CBDA3D47-A9D0-4637-BA92-45642E786B65}" destId="{50CE703B-E834-437C-B150-310A3108D9B9}" srcOrd="2" destOrd="0" parTransId="{CA44B5A9-FBD8-4E81-ACFC-4B260BDED772}" sibTransId="{269E9A06-A661-4CD6-89A1-158B6A44BFD3}"/>
    <dgm:cxn modelId="{AB0CE4EF-FAAD-43C3-813D-14C72FFFE360}" srcId="{CBDA3D47-A9D0-4637-BA92-45642E786B65}" destId="{9355574C-F83A-4739-B2DE-A6024C5E930E}" srcOrd="1" destOrd="0" parTransId="{60954BCD-14ED-4D73-912F-16577B58E587}" sibTransId="{6F6E95BE-02EF-4285-BFE1-E8133547DE68}"/>
    <dgm:cxn modelId="{CCC2CBD3-CA80-4092-B205-CE40306C3612}" type="presOf" srcId="{50CE703B-E834-437C-B150-310A3108D9B9}" destId="{DF38D048-44BB-4D25-B3C6-2D36AF35AA47}" srcOrd="1" destOrd="0" presId="urn:microsoft.com/office/officeart/2005/8/layout/venn1"/>
    <dgm:cxn modelId="{5399B02A-B27E-44FE-9BAF-BCCE3FE6B546}" type="presOf" srcId="{CBDA3D47-A9D0-4637-BA92-45642E786B65}" destId="{54383DA8-6172-4894-BE77-A8D993D0B945}" srcOrd="0" destOrd="0" presId="urn:microsoft.com/office/officeart/2005/8/layout/venn1"/>
    <dgm:cxn modelId="{47F1C2B4-FB16-41F1-80CE-B53632EABF1C}" type="presOf" srcId="{B8BF3284-63EB-43AD-BEAD-05E93E1BA3B9}" destId="{5472648D-CB0A-455F-96FC-B298986FA6D6}" srcOrd="0" destOrd="0" presId="urn:microsoft.com/office/officeart/2005/8/layout/venn1"/>
    <dgm:cxn modelId="{07E7A38D-853A-4389-87E1-B574E25EEC86}" type="presOf" srcId="{9355574C-F83A-4739-B2DE-A6024C5E930E}" destId="{64C04DD3-B340-4E6D-BDF1-087EB802F45B}" srcOrd="0" destOrd="0" presId="urn:microsoft.com/office/officeart/2005/8/layout/venn1"/>
    <dgm:cxn modelId="{2AF7D9D5-3B25-4C2D-9364-38836E6EF800}" type="presOf" srcId="{9355574C-F83A-4739-B2DE-A6024C5E930E}" destId="{5CCA8438-5084-4D2A-8F00-8CC18C4A10CF}" srcOrd="1" destOrd="0" presId="urn:microsoft.com/office/officeart/2005/8/layout/venn1"/>
    <dgm:cxn modelId="{1129E064-53C3-4234-9618-AAF9CFA5B48E}" type="presOf" srcId="{50CE703B-E834-437C-B150-310A3108D9B9}" destId="{6D954EF9-20FE-43A4-9354-D1D6933D12C7}" srcOrd="0" destOrd="0" presId="urn:microsoft.com/office/officeart/2005/8/layout/venn1"/>
    <dgm:cxn modelId="{45615450-6862-4445-BA4F-EA187EA8C94E}" type="presParOf" srcId="{54383DA8-6172-4894-BE77-A8D993D0B945}" destId="{5472648D-CB0A-455F-96FC-B298986FA6D6}" srcOrd="0" destOrd="0" presId="urn:microsoft.com/office/officeart/2005/8/layout/venn1"/>
    <dgm:cxn modelId="{E6661F51-2D3C-499B-895C-1A0E7B52FF52}" type="presParOf" srcId="{54383DA8-6172-4894-BE77-A8D993D0B945}" destId="{16F74017-F7C3-4400-8EC0-08DE738E01A6}" srcOrd="1" destOrd="0" presId="urn:microsoft.com/office/officeart/2005/8/layout/venn1"/>
    <dgm:cxn modelId="{D23C1E10-6FA9-4D17-BD2B-A05AAC73BF33}" type="presParOf" srcId="{54383DA8-6172-4894-BE77-A8D993D0B945}" destId="{64C04DD3-B340-4E6D-BDF1-087EB802F45B}" srcOrd="2" destOrd="0" presId="urn:microsoft.com/office/officeart/2005/8/layout/venn1"/>
    <dgm:cxn modelId="{1C649868-418F-49A7-867D-A3795D27FB96}" type="presParOf" srcId="{54383DA8-6172-4894-BE77-A8D993D0B945}" destId="{5CCA8438-5084-4D2A-8F00-8CC18C4A10CF}" srcOrd="3" destOrd="0" presId="urn:microsoft.com/office/officeart/2005/8/layout/venn1"/>
    <dgm:cxn modelId="{E4A27947-5979-4183-9E22-516E4B4367CB}" type="presParOf" srcId="{54383DA8-6172-4894-BE77-A8D993D0B945}" destId="{6D954EF9-20FE-43A4-9354-D1D6933D12C7}" srcOrd="4" destOrd="0" presId="urn:microsoft.com/office/officeart/2005/8/layout/venn1"/>
    <dgm:cxn modelId="{190164AF-61A5-4341-8B57-4C27BBB5FC8B}" type="presParOf" srcId="{54383DA8-6172-4894-BE77-A8D993D0B945}" destId="{DF38D048-44BB-4D25-B3C6-2D36AF35AA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393E6-9607-42A2-8A0B-6306F112CEF6}" type="doc">
      <dgm:prSet loTypeId="urn:microsoft.com/office/officeart/2005/8/layout/arrow3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C655FC0C-A69B-4AC3-AFE7-06C64881E511}">
      <dgm:prSet phldrT="[Metin]" custT="1"/>
      <dgm:spPr/>
      <dgm:t>
        <a:bodyPr/>
        <a:lstStyle/>
        <a:p>
          <a:r>
            <a:rPr lang="tr-TR" sz="2800" b="1" dirty="0">
              <a:latin typeface="Arial" pitchFamily="34" charset="0"/>
              <a:cs typeface="Arial" pitchFamily="34" charset="0"/>
            </a:rPr>
            <a:t>HARCANAN ENERJİ</a:t>
          </a:r>
        </a:p>
      </dgm:t>
    </dgm:pt>
    <dgm:pt modelId="{6F039B67-9963-4711-A1A5-C9CC7ADF8087}" type="parTrans" cxnId="{8F971C34-87ED-45CD-896B-68F525229A55}">
      <dgm:prSet/>
      <dgm:spPr/>
      <dgm:t>
        <a:bodyPr/>
        <a:lstStyle/>
        <a:p>
          <a:endParaRPr lang="tr-TR"/>
        </a:p>
      </dgm:t>
    </dgm:pt>
    <dgm:pt modelId="{552C7516-3B54-4392-BA6F-6C7FF9B050C7}" type="sibTrans" cxnId="{8F971C34-87ED-45CD-896B-68F525229A55}">
      <dgm:prSet/>
      <dgm:spPr/>
      <dgm:t>
        <a:bodyPr/>
        <a:lstStyle/>
        <a:p>
          <a:endParaRPr lang="tr-TR"/>
        </a:p>
      </dgm:t>
    </dgm:pt>
    <dgm:pt modelId="{CB373140-B81C-4431-9386-2FB519D016A7}">
      <dgm:prSet phldrT="[Metin]" custT="1"/>
      <dgm:spPr/>
      <dgm:t>
        <a:bodyPr/>
        <a:lstStyle/>
        <a:p>
          <a:r>
            <a:rPr lang="tr-TR" sz="2800" b="1" dirty="0">
              <a:latin typeface="Arial" pitchFamily="34" charset="0"/>
              <a:cs typeface="Arial" pitchFamily="34" charset="0"/>
            </a:rPr>
            <a:t>ALINAN ENERJİ</a:t>
          </a:r>
        </a:p>
      </dgm:t>
    </dgm:pt>
    <dgm:pt modelId="{C5C0EFA9-6499-4307-A05D-949C9AB5774E}" type="parTrans" cxnId="{09A6D9A3-AED4-49A0-BD1E-C7820BC7333F}">
      <dgm:prSet/>
      <dgm:spPr/>
      <dgm:t>
        <a:bodyPr/>
        <a:lstStyle/>
        <a:p>
          <a:endParaRPr lang="tr-TR"/>
        </a:p>
      </dgm:t>
    </dgm:pt>
    <dgm:pt modelId="{92F363D9-6E3C-41F0-8DE9-9E809FACA058}" type="sibTrans" cxnId="{09A6D9A3-AED4-49A0-BD1E-C7820BC7333F}">
      <dgm:prSet/>
      <dgm:spPr/>
      <dgm:t>
        <a:bodyPr/>
        <a:lstStyle/>
        <a:p>
          <a:endParaRPr lang="tr-TR"/>
        </a:p>
      </dgm:t>
    </dgm:pt>
    <dgm:pt modelId="{B846F30C-EEDA-481A-9DF4-694033F1A0E7}" type="pres">
      <dgm:prSet presAssocID="{CBB393E6-9607-42A2-8A0B-6306F112CEF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D431E1-E94E-41B4-BBE0-1E8581D06D10}" type="pres">
      <dgm:prSet presAssocID="{CBB393E6-9607-42A2-8A0B-6306F112CEF6}" presName="divider" presStyleLbl="fgShp" presStyleIdx="0" presStyleCnt="1" custAng="300000"/>
      <dgm:spPr/>
    </dgm:pt>
    <dgm:pt modelId="{B0F33D62-80F6-4751-9581-60991BC3DD93}" type="pres">
      <dgm:prSet presAssocID="{C655FC0C-A69B-4AC3-AFE7-06C64881E511}" presName="downArrow" presStyleLbl="node1" presStyleIdx="0" presStyleCnt="2"/>
      <dgm:spPr/>
    </dgm:pt>
    <dgm:pt modelId="{22D8C4F6-2D33-4B2A-B926-986615852CC3}" type="pres">
      <dgm:prSet presAssocID="{C655FC0C-A69B-4AC3-AFE7-06C64881E51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6FEC8B-F39D-446F-8130-436B0DF4BB35}" type="pres">
      <dgm:prSet presAssocID="{CB373140-B81C-4431-9386-2FB519D016A7}" presName="upArrow" presStyleLbl="node1" presStyleIdx="1" presStyleCnt="2"/>
      <dgm:spPr/>
    </dgm:pt>
    <dgm:pt modelId="{B5CD4397-C94E-407A-8A0B-9D98B5C1FE32}" type="pres">
      <dgm:prSet presAssocID="{CB373140-B81C-4431-9386-2FB519D016A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971C34-87ED-45CD-896B-68F525229A55}" srcId="{CBB393E6-9607-42A2-8A0B-6306F112CEF6}" destId="{C655FC0C-A69B-4AC3-AFE7-06C64881E511}" srcOrd="0" destOrd="0" parTransId="{6F039B67-9963-4711-A1A5-C9CC7ADF8087}" sibTransId="{552C7516-3B54-4392-BA6F-6C7FF9B050C7}"/>
    <dgm:cxn modelId="{09A6D9A3-AED4-49A0-BD1E-C7820BC7333F}" srcId="{CBB393E6-9607-42A2-8A0B-6306F112CEF6}" destId="{CB373140-B81C-4431-9386-2FB519D016A7}" srcOrd="1" destOrd="0" parTransId="{C5C0EFA9-6499-4307-A05D-949C9AB5774E}" sibTransId="{92F363D9-6E3C-41F0-8DE9-9E809FACA058}"/>
    <dgm:cxn modelId="{D3A37981-6026-4363-B866-A0B514F7A40F}" type="presOf" srcId="{C655FC0C-A69B-4AC3-AFE7-06C64881E511}" destId="{22D8C4F6-2D33-4B2A-B926-986615852CC3}" srcOrd="0" destOrd="0" presId="urn:microsoft.com/office/officeart/2005/8/layout/arrow3"/>
    <dgm:cxn modelId="{D31920B4-8CE4-4BD9-9B4C-E9746DF5B50C}" type="presOf" srcId="{CB373140-B81C-4431-9386-2FB519D016A7}" destId="{B5CD4397-C94E-407A-8A0B-9D98B5C1FE32}" srcOrd="0" destOrd="0" presId="urn:microsoft.com/office/officeart/2005/8/layout/arrow3"/>
    <dgm:cxn modelId="{B8DB6EBE-B6A5-44FB-A3C5-B4D71935AF25}" type="presOf" srcId="{CBB393E6-9607-42A2-8A0B-6306F112CEF6}" destId="{B846F30C-EEDA-481A-9DF4-694033F1A0E7}" srcOrd="0" destOrd="0" presId="urn:microsoft.com/office/officeart/2005/8/layout/arrow3"/>
    <dgm:cxn modelId="{F1DAE83D-2B29-4341-A2CF-65B57C675C9D}" type="presParOf" srcId="{B846F30C-EEDA-481A-9DF4-694033F1A0E7}" destId="{3FD431E1-E94E-41B4-BBE0-1E8581D06D10}" srcOrd="0" destOrd="0" presId="urn:microsoft.com/office/officeart/2005/8/layout/arrow3"/>
    <dgm:cxn modelId="{61198598-51F4-43F1-8BC6-C33D5359B27F}" type="presParOf" srcId="{B846F30C-EEDA-481A-9DF4-694033F1A0E7}" destId="{B0F33D62-80F6-4751-9581-60991BC3DD93}" srcOrd="1" destOrd="0" presId="urn:microsoft.com/office/officeart/2005/8/layout/arrow3"/>
    <dgm:cxn modelId="{91C2779F-B2A7-43E6-A8E9-3B37A2DE0E24}" type="presParOf" srcId="{B846F30C-EEDA-481A-9DF4-694033F1A0E7}" destId="{22D8C4F6-2D33-4B2A-B926-986615852CC3}" srcOrd="2" destOrd="0" presId="urn:microsoft.com/office/officeart/2005/8/layout/arrow3"/>
    <dgm:cxn modelId="{C4266025-9B81-4D55-A523-A36E9F81A3BE}" type="presParOf" srcId="{B846F30C-EEDA-481A-9DF4-694033F1A0E7}" destId="{C96FEC8B-F39D-446F-8130-436B0DF4BB35}" srcOrd="3" destOrd="0" presId="urn:microsoft.com/office/officeart/2005/8/layout/arrow3"/>
    <dgm:cxn modelId="{B618B2B5-5CCA-432E-9812-B99DA7E88665}" type="presParOf" srcId="{B846F30C-EEDA-481A-9DF4-694033F1A0E7}" destId="{B5CD4397-C94E-407A-8A0B-9D98B5C1FE3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2648D-CB0A-455F-96FC-B298986FA6D6}">
      <dsp:nvSpPr>
        <dsp:cNvPr id="0" name=""/>
        <dsp:cNvSpPr/>
      </dsp:nvSpPr>
      <dsp:spPr>
        <a:xfrm>
          <a:off x="2735596" y="53002"/>
          <a:ext cx="2544126" cy="254412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>
              <a:latin typeface="Arial" pitchFamily="34" charset="0"/>
              <a:cs typeface="Arial" pitchFamily="34" charset="0"/>
            </a:rPr>
            <a:t>YETERLİ</a:t>
          </a:r>
        </a:p>
      </dsp:txBody>
      <dsp:txXfrm>
        <a:off x="3074813" y="498224"/>
        <a:ext cx="1865692" cy="1144856"/>
      </dsp:txXfrm>
    </dsp:sp>
    <dsp:sp modelId="{64C04DD3-B340-4E6D-BDF1-087EB802F45B}">
      <dsp:nvSpPr>
        <dsp:cNvPr id="0" name=""/>
        <dsp:cNvSpPr/>
      </dsp:nvSpPr>
      <dsp:spPr>
        <a:xfrm>
          <a:off x="3653601" y="1643081"/>
          <a:ext cx="2544126" cy="2544126"/>
        </a:xfrm>
        <a:prstGeom prst="ellipse">
          <a:avLst/>
        </a:prstGeom>
        <a:solidFill>
          <a:schemeClr val="accent2">
            <a:shade val="80000"/>
            <a:alpha val="50000"/>
            <a:hueOff val="570784"/>
            <a:satOff val="-46160"/>
            <a:lumOff val="3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>
              <a:latin typeface="Arial" pitchFamily="34" charset="0"/>
              <a:cs typeface="Arial" pitchFamily="34" charset="0"/>
            </a:rPr>
            <a:t>SAĞLIKLI</a:t>
          </a:r>
        </a:p>
      </dsp:txBody>
      <dsp:txXfrm>
        <a:off x="4431680" y="2300314"/>
        <a:ext cx="1526475" cy="1399269"/>
      </dsp:txXfrm>
    </dsp:sp>
    <dsp:sp modelId="{6D954EF9-20FE-43A4-9354-D1D6933D12C7}">
      <dsp:nvSpPr>
        <dsp:cNvPr id="0" name=""/>
        <dsp:cNvSpPr/>
      </dsp:nvSpPr>
      <dsp:spPr>
        <a:xfrm>
          <a:off x="1817590" y="1643081"/>
          <a:ext cx="2544126" cy="2544126"/>
        </a:xfrm>
        <a:prstGeom prst="ellipse">
          <a:avLst/>
        </a:prstGeom>
        <a:solidFill>
          <a:schemeClr val="accent2">
            <a:shade val="80000"/>
            <a:alpha val="50000"/>
            <a:hueOff val="570784"/>
            <a:satOff val="-46160"/>
            <a:lumOff val="3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>
              <a:latin typeface="Arial" pitchFamily="34" charset="0"/>
              <a:cs typeface="Arial" pitchFamily="34" charset="0"/>
            </a:rPr>
            <a:t>DENGELİ</a:t>
          </a:r>
        </a:p>
      </dsp:txBody>
      <dsp:txXfrm>
        <a:off x="2057162" y="2300314"/>
        <a:ext cx="1526475" cy="139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431E1-E94E-41B4-BBE0-1E8581D06D10}">
      <dsp:nvSpPr>
        <dsp:cNvPr id="0" name=""/>
        <dsp:cNvSpPr/>
      </dsp:nvSpPr>
      <dsp:spPr>
        <a:xfrm>
          <a:off x="24416" y="1582398"/>
          <a:ext cx="7907717" cy="905552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33D62-80F6-4751-9581-60991BC3DD93}">
      <dsp:nvSpPr>
        <dsp:cNvPr id="0" name=""/>
        <dsp:cNvSpPr/>
      </dsp:nvSpPr>
      <dsp:spPr>
        <a:xfrm>
          <a:off x="954786" y="203517"/>
          <a:ext cx="2386965" cy="1628140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8C4F6-2D33-4B2A-B926-986615852CC3}">
      <dsp:nvSpPr>
        <dsp:cNvPr id="0" name=""/>
        <dsp:cNvSpPr/>
      </dsp:nvSpPr>
      <dsp:spPr>
        <a:xfrm>
          <a:off x="4216971" y="0"/>
          <a:ext cx="2546096" cy="170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Arial" pitchFamily="34" charset="0"/>
              <a:cs typeface="Arial" pitchFamily="34" charset="0"/>
            </a:rPr>
            <a:t>HARCANAN ENERJİ</a:t>
          </a:r>
        </a:p>
      </dsp:txBody>
      <dsp:txXfrm>
        <a:off x="4216971" y="0"/>
        <a:ext cx="2546096" cy="1709547"/>
      </dsp:txXfrm>
    </dsp:sp>
    <dsp:sp modelId="{C96FEC8B-F39D-446F-8130-436B0DF4BB35}">
      <dsp:nvSpPr>
        <dsp:cNvPr id="0" name=""/>
        <dsp:cNvSpPr/>
      </dsp:nvSpPr>
      <dsp:spPr>
        <a:xfrm>
          <a:off x="4614799" y="2238692"/>
          <a:ext cx="2386965" cy="162814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D4397-C94E-407A-8A0B-9D98B5C1FE32}">
      <dsp:nvSpPr>
        <dsp:cNvPr id="0" name=""/>
        <dsp:cNvSpPr/>
      </dsp:nvSpPr>
      <dsp:spPr>
        <a:xfrm>
          <a:off x="1193482" y="2360802"/>
          <a:ext cx="2546096" cy="170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Arial" pitchFamily="34" charset="0"/>
              <a:cs typeface="Arial" pitchFamily="34" charset="0"/>
            </a:rPr>
            <a:t>ALINAN ENERJİ</a:t>
          </a:r>
        </a:p>
      </dsp:txBody>
      <dsp:txXfrm>
        <a:off x="1193482" y="2360802"/>
        <a:ext cx="2546096" cy="170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711FD17-E25B-4E72-BD94-2D8FD41BF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641CAB-C009-42CE-BD1C-AD0C564339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21889D-7F19-4DAE-9118-029691BDF005}" type="datetimeFigureOut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6E065D-16FD-4E23-8AE5-BA62209A3C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866D83-ADD5-4DFB-91A9-1D707AF0A4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86D812-F6FD-40BC-8308-A31551E5887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3889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="" xmlns:a16="http://schemas.microsoft.com/office/drawing/2014/main" id="{A9521853-E5F0-466C-BC2E-DD8B18AF7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="" xmlns:a16="http://schemas.microsoft.com/office/drawing/2014/main" id="{137B8CA5-6C17-4E80-8FAB-61E7D6CBBA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C1AA5F-8998-472C-8E71-831FEF3C6C51}" type="datetimeFigureOut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="" xmlns:a16="http://schemas.microsoft.com/office/drawing/2014/main" id="{4B38028D-3037-497F-B853-BB647A1E78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="" xmlns:a16="http://schemas.microsoft.com/office/drawing/2014/main" id="{C2B8AAC9-91C1-4FA0-BEA1-5837F5A15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="" xmlns:a16="http://schemas.microsoft.com/office/drawing/2014/main" id="{B0756F64-525C-48FC-8D2D-F73E750DBB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="" xmlns:a16="http://schemas.microsoft.com/office/drawing/2014/main" id="{B06D11BF-DF84-47DE-81E9-E31563DA7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4BCA2C-FE2F-4222-8FE6-A2259C82E6B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1791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="" xmlns:a16="http://schemas.microsoft.com/office/drawing/2014/main" id="{CCFE711E-AF7A-4FAC-9A1A-71F45A4A88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="" xmlns:a16="http://schemas.microsoft.com/office/drawing/2014/main" id="{9752B60B-E7F2-4DB5-95C8-C28710760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11268" name="Slide Number Placeholder 3">
            <a:extLst>
              <a:ext uri="{FF2B5EF4-FFF2-40B4-BE49-F238E27FC236}">
                <a16:creationId xmlns="" xmlns:a16="http://schemas.microsoft.com/office/drawing/2014/main" id="{35A8A702-8036-43A8-B57C-71501F2B2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E533A8-1868-422F-9CF8-83746AACE0CB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C679D91D-2E95-4882-A2AD-99CAAB1FFC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C7B4FF64-ACB1-4722-A29E-629671CF9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>
            <a:extLst>
              <a:ext uri="{FF2B5EF4-FFF2-40B4-BE49-F238E27FC236}">
                <a16:creationId xmlns="" xmlns:a16="http://schemas.microsoft.com/office/drawing/2014/main" id="{F881A1DC-5D4F-4E0D-B799-61639423CA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Not Yer Tutucusu">
            <a:extLst>
              <a:ext uri="{FF2B5EF4-FFF2-40B4-BE49-F238E27FC236}">
                <a16:creationId xmlns="" xmlns:a16="http://schemas.microsoft.com/office/drawing/2014/main" id="{EF812AA5-7534-4A99-9FDE-57E0E71DD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25604" name="3 Slayt Numarası Yer Tutucusu">
            <a:extLst>
              <a:ext uri="{FF2B5EF4-FFF2-40B4-BE49-F238E27FC236}">
                <a16:creationId xmlns="" xmlns:a16="http://schemas.microsoft.com/office/drawing/2014/main" id="{660ADD06-6FEA-4EA4-BC5A-38EDA72C9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4D6F69-CA4C-4CE2-B76B-A1731C776A49}" type="slidenum">
              <a:rPr lang="tr-TR" altLang="tr-T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 altLang="tr-T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>
            <a:extLst>
              <a:ext uri="{FF2B5EF4-FFF2-40B4-BE49-F238E27FC236}">
                <a16:creationId xmlns="" xmlns:a16="http://schemas.microsoft.com/office/drawing/2014/main" id="{6EE121F2-3506-4A43-B723-22264149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E83F79F-A2D2-4778-A78B-040E9F7A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0885-644F-4730-8777-51A47D34C7E1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6B37629-22EF-4406-8D23-A908D9E8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61A539F-5157-406A-9399-0BEA0BA9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E267-4AE2-44ED-B76C-D7BC58AA6D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212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021150D-0D61-48C8-9ABE-B8133389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7425-8BC0-42E8-8BCB-A87EA204CC74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73EF489-DA82-4238-B45A-72A28BBA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CA30194-14E9-4FAE-9A65-A414D406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D104-823B-457A-A75C-F928693AC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08636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2-HD-BTM.png">
            <a:extLst>
              <a:ext uri="{FF2B5EF4-FFF2-40B4-BE49-F238E27FC236}">
                <a16:creationId xmlns="" xmlns:a16="http://schemas.microsoft.com/office/drawing/2014/main" id="{DD627C33-8174-4BDC-8EBA-867FD78F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DAB96F32-0A7E-477D-AA88-7A6330E3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E86BA62-65EF-4017-9AB5-8B23D800D2B3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8EC5C6E3-8B22-401F-A525-67230844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B601CFC4-3CC1-490A-99C9-19629CB8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C5D5-F172-490C-B052-567ECB4761D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138894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2-HD-BTM.png">
            <a:extLst>
              <a:ext uri="{FF2B5EF4-FFF2-40B4-BE49-F238E27FC236}">
                <a16:creationId xmlns="" xmlns:a16="http://schemas.microsoft.com/office/drawing/2014/main" id="{375D4BD9-9F18-461C-8FC4-E6F24197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28CE2DD2-A64A-435F-B9A0-98E66BE14D50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="" xmlns:a16="http://schemas.microsoft.com/office/drawing/2014/main" id="{0757C339-1ACB-4CA9-B419-0F055A86F137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2FE418F3-B0C0-4561-8EAA-AC0BEE8275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8D17D27-F9E1-49DE-A63D-509B39FD3132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AAF34A4A-B29E-4B5F-ADDA-A8C2F654C1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5AAED9C8-5E76-444D-BA1D-24B997FD46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ED5-9646-467A-A83D-17B4465575E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05206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>
            <a:extLst>
              <a:ext uri="{FF2B5EF4-FFF2-40B4-BE49-F238E27FC236}">
                <a16:creationId xmlns="" xmlns:a16="http://schemas.microsoft.com/office/drawing/2014/main" id="{F208E430-6D02-4816-8E5F-D189CA71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89E276D8-EC5A-4F1F-8DEE-99354206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BB48C2-F5C9-4372-9575-6E10765BFC49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7816F747-E4BF-4EE7-9131-26B7C593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5483634C-1948-4DAA-AB65-B659A53E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241F-79E6-48E5-9E15-D8F90B14BB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81727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D8EA0BAE-C35D-4650-8BE5-C4D1072356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C067-D0B4-4D84-BA7B-0EB1B86C1420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F06AB2A2-69AF-4160-92BD-6ED1EDFFFC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8B62E0F5-1258-432A-9744-5A619D5C8E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EEBF-7A49-4C2A-8238-6BDD77A53F9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11079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A01B0BDC-B7EF-425F-9BEF-4DC9D6706AE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8838-02B9-4B4B-8A08-12BF24F7CF0F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CA2982A2-54D9-477F-8ABD-6D3313325F9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DEC393F7-B118-4818-A572-EB6BD4A2468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447-F10F-4D26-8610-C54E103889B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8890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255743-DC89-478F-9824-F54A904A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2A2B-E4A4-42F5-8AB4-631976E274F8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F1DA2A-2110-4A9D-AA6C-8916C44C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C2FE22-2366-485E-89A9-A4A2E3C8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1DD0-7331-4ED7-B02D-0910A971E59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456661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>
            <a:extLst>
              <a:ext uri="{FF2B5EF4-FFF2-40B4-BE49-F238E27FC236}">
                <a16:creationId xmlns="" xmlns:a16="http://schemas.microsoft.com/office/drawing/2014/main" id="{998FAFF3-98DB-4688-BC62-CFC068A4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6E7662-9E67-4516-A91C-7F73B2DC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BBED1C-E7BE-42E0-A683-BD7133E02BBC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F4C70F1-EE35-49AF-9493-D2B542A7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6A2C318-8746-4F71-BAC0-D8056F00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355A-569B-4711-9663-FF4F06D665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77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8A01A3-88EA-484C-9C3C-722880F8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EAAC-495C-41BF-9BBA-4CFE2971D5DD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E85555-84F5-40A6-9709-C1231EA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4DDB53-1388-4A17-B72E-5676CAD5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3153-7B0D-41E4-BC2F-E85252A954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36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>
            <a:extLst>
              <a:ext uri="{FF2B5EF4-FFF2-40B4-BE49-F238E27FC236}">
                <a16:creationId xmlns="" xmlns:a16="http://schemas.microsoft.com/office/drawing/2014/main" id="{21D1A066-5FAA-4B53-B616-9D6B6E0E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14E02D3-3F30-4207-BCD2-4A74DB99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5F52F2-4E58-431F-AA98-AA8F804DBF55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3C5C715-9DF5-47D7-A26D-6E53DB06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97D4227-DCC6-48D8-8826-940BDC7B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4F3E-6B4B-45C3-8A5C-ACA8E34E3F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32869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A9BF2CB-81E9-4787-8F4E-8AC68444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1A69-CC51-4D9D-BA99-ED4652CD3408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FC7AAD-DB86-4751-92BA-0CE3D1A4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9BB8A74-933F-4A28-81D6-393B7668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ADBB-0D3E-4D2F-94EC-2ACE9568515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543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6B8F5C4-F312-4176-A323-9EE93A37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13B7-EDE3-463A-9659-089ABD6E141A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6E654C8-A5DA-4DD3-8BD3-59817512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608175F-B40B-4010-9A40-EB103C11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BADD-DC19-4EE8-8A09-9A9C804B545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277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569858D-87E6-4B1C-B2CB-470D7775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4E38-7CE2-4D62-8792-3773A1978130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EED9614-965D-43E5-ACEF-C5C1D4D1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0E5F7E7-9238-4A8E-8C50-11A4AF4C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53E0-24CE-482B-B700-379CA57903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96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68D1F60-24CF-4EFB-B414-FB32E1F3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ED56-DA20-426F-9060-F7A09C7A19A2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F4CB43F-305E-4DC0-A52A-ED7C7650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5959F8A-86F7-49CD-B0D3-C5E1D890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2C23-FC2A-470E-9CAD-5B242771B2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931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85D75B4-5961-4EE2-AC79-C8B2348B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5F14-E8AE-4FB9-A157-68A59AAADF01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7AE9BA-FF93-4E2E-AAE5-45FC204F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731B31D-DC09-4EF0-BEFA-DC6E6C65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24BE-D44C-49CF-BEC1-F48121F2115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33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B18A0CD-5CF4-4171-83D2-47B72C23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978C-4BC7-4E89-8D65-15CC33136140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1083EEF-06AA-4C96-A0A0-7FEC4132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6DBC7D-A156-48CE-AB2D-2D323FBB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E77-E39A-438E-AD89-968F16F84CE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47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>
            <a:extLst>
              <a:ext uri="{FF2B5EF4-FFF2-40B4-BE49-F238E27FC236}">
                <a16:creationId xmlns="" xmlns:a16="http://schemas.microsoft.com/office/drawing/2014/main" id="{728F7EED-32D9-431D-A18A-26D82B2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EFCB4D0-14E6-47B3-BA19-8604B724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F2B6B699-4876-43B5-BEAE-21896819A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A88C73-E8CC-4EF1-A71D-F16810F0A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01EF96-E501-4695-AF31-FDB46AE3A44E}" type="datetime1">
              <a:rPr lang="tr-TR"/>
              <a:pPr>
                <a:defRPr/>
              </a:pPr>
              <a:t>16.04.2019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70D5D6-01F1-4832-ABA0-89588C482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06BCE7-F1D8-451B-A217-FF8486EEA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F0E76-47AD-4EFC-9408-CA45628902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6" r:id="rId2"/>
    <p:sldLayoutId id="2147483948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9" r:id="rId11"/>
    <p:sldLayoutId id="2147483950" r:id="rId12"/>
    <p:sldLayoutId id="2147483951" r:id="rId13"/>
    <p:sldLayoutId id="2147483944" r:id="rId14"/>
    <p:sldLayoutId id="2147483945" r:id="rId15"/>
    <p:sldLayoutId id="2147483946" r:id="rId16"/>
    <p:sldLayoutId id="2147483952" r:id="rId17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8">
            <a:extLst>
              <a:ext uri="{FF2B5EF4-FFF2-40B4-BE49-F238E27FC236}">
                <a16:creationId xmlns="" xmlns:a16="http://schemas.microsoft.com/office/drawing/2014/main" id="{A743874D-134C-4920-8E76-88DC0D6F7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9461" y="2623744"/>
            <a:ext cx="7385078" cy="2214578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8779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ŞİŞMANLIK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(OBEZİTE)</a:t>
            </a:r>
          </a:p>
        </p:txBody>
      </p:sp>
      <p:sp>
        <p:nvSpPr>
          <p:cNvPr id="10243" name="AutoShape 15" descr="2Q==">
            <a:extLst>
              <a:ext uri="{FF2B5EF4-FFF2-40B4-BE49-F238E27FC236}">
                <a16:creationId xmlns="" xmlns:a16="http://schemas.microsoft.com/office/drawing/2014/main" id="{AF727D44-2307-40FD-96F8-1546B9FE2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AutoShape 17" descr="2Q==">
            <a:extLst>
              <a:ext uri="{FF2B5EF4-FFF2-40B4-BE49-F238E27FC236}">
                <a16:creationId xmlns="" xmlns:a16="http://schemas.microsoft.com/office/drawing/2014/main" id="{D034EBB9-A783-4216-807D-C57A9212C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AutoShape 19" descr="2Q==">
            <a:extLst>
              <a:ext uri="{FF2B5EF4-FFF2-40B4-BE49-F238E27FC236}">
                <a16:creationId xmlns="" xmlns:a16="http://schemas.microsoft.com/office/drawing/2014/main" id="{6FDE4645-5626-4EE6-8A26-216755624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Slide Number Placeholder 8">
            <a:extLst>
              <a:ext uri="{FF2B5EF4-FFF2-40B4-BE49-F238E27FC236}">
                <a16:creationId xmlns="" xmlns:a16="http://schemas.microsoft.com/office/drawing/2014/main" id="{6A6AB9E8-97C4-4C0F-B454-B8344F932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E6A5613-957E-4361-8C19-5DC6D7C183DB}" type="slidenum">
              <a:rPr lang="tr-TR" altLang="tr-TR" sz="1400" b="1" smtClean="0">
                <a:solidFill>
                  <a:srgbClr val="D6EC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tr-TR" altLang="tr-TR" sz="1400" b="1">
              <a:solidFill>
                <a:srgbClr val="D6EC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7" name="Resim 2">
            <a:extLst>
              <a:ext uri="{FF2B5EF4-FFF2-40B4-BE49-F238E27FC236}">
                <a16:creationId xmlns="" xmlns:a16="http://schemas.microsoft.com/office/drawing/2014/main" id="{CF9AB057-0445-4445-A10B-BB646190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85850"/>
            <a:ext cx="27209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Metin kutusu 3">
            <a:extLst>
              <a:ext uri="{FF2B5EF4-FFF2-40B4-BE49-F238E27FC236}">
                <a16:creationId xmlns="" xmlns:a16="http://schemas.microsoft.com/office/drawing/2014/main" id="{31D76EEA-1D75-417B-869D-EE996FE3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019175"/>
            <a:ext cx="4895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 i="1"/>
              <a:t>TC SAĞLIK BAKANLIĞI HENDEK İLÇE SAĞLIK MÜDÜRLÜĞÜ</a:t>
            </a:r>
          </a:p>
        </p:txBody>
      </p:sp>
      <p:pic>
        <p:nvPicPr>
          <p:cNvPr id="10249" name="Resim 13">
            <a:extLst>
              <a:ext uri="{FF2B5EF4-FFF2-40B4-BE49-F238E27FC236}">
                <a16:creationId xmlns="" xmlns:a16="http://schemas.microsoft.com/office/drawing/2014/main" id="{E13109FD-92DD-4ADC-8216-A988596F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057775"/>
            <a:ext cx="4032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>
            <a:extLst>
              <a:ext uri="{FF2B5EF4-FFF2-40B4-BE49-F238E27FC236}">
                <a16:creationId xmlns="" xmlns:a16="http://schemas.microsoft.com/office/drawing/2014/main" id="{DA66156B-E5B0-457D-95C4-539443EB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2060575"/>
            <a:ext cx="8153400" cy="398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Kronik hastalıkların oluşumunda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Şişmanlık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Kalıtımsal etmenler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Yaşam şekli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Çevre şartları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Fiziksel aktivite gibi pek çok etmen rol almaktadır.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="" xmlns:a16="http://schemas.microsoft.com/office/drawing/2014/main" id="{00F65831-875F-4BC3-8D3E-F8485D8CC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99FB57A-809B-4895-BD0E-45B9AF5E1FEB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8" name="Picture 5" descr="aktivite">
            <a:extLst>
              <a:ext uri="{FF2B5EF4-FFF2-40B4-BE49-F238E27FC236}">
                <a16:creationId xmlns="" xmlns:a16="http://schemas.microsoft.com/office/drawing/2014/main" id="{7BD72C2D-0793-4FF9-8941-562E9063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1017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ANd9GcTbQ4aJVJ02ytN1VK3CqnisGaVNVRGm3yOT5eG2O_vej0A7gGWyMw&amp;t=1">
            <a:extLst>
              <a:ext uri="{FF2B5EF4-FFF2-40B4-BE49-F238E27FC236}">
                <a16:creationId xmlns="" xmlns:a16="http://schemas.microsoft.com/office/drawing/2014/main" id="{CE79121F-251E-4260-932E-2B4E893C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806824" cy="172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>
            <a:extLst>
              <a:ext uri="{FF2B5EF4-FFF2-40B4-BE49-F238E27FC236}">
                <a16:creationId xmlns="" xmlns:a16="http://schemas.microsoft.com/office/drawing/2014/main" id="{6259E05F-4310-4805-B765-9B51EF2A4C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612576" y="1540053"/>
          <a:ext cx="8015319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5 Slayt Numarası Yer Tutucusu">
            <a:extLst>
              <a:ext uri="{FF2B5EF4-FFF2-40B4-BE49-F238E27FC236}">
                <a16:creationId xmlns="" xmlns:a16="http://schemas.microsoft.com/office/drawing/2014/main" id="{6E735051-4BD5-4835-8EF6-0A2C1BFD6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0A4869D-FA62-46C6-8F72-F14F2BEF7F06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2" name="4 Metin kutusu">
            <a:extLst>
              <a:ext uri="{FF2B5EF4-FFF2-40B4-BE49-F238E27FC236}">
                <a16:creationId xmlns="" xmlns:a16="http://schemas.microsoft.com/office/drawing/2014/main" id="{0F419DB9-83BB-4ECC-9489-A5EFC4AA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929313"/>
            <a:ext cx="7858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 b="1">
                <a:latin typeface="Arial" panose="020B0604020202020204" pitchFamily="34" charset="0"/>
                <a:cs typeface="Arial" panose="020B0604020202020204" pitchFamily="34" charset="0"/>
              </a:rPr>
              <a:t>    BESLENİLMELİ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="" xmlns:a16="http://schemas.microsoft.com/office/drawing/2014/main" id="{8CADBF10-2157-4C9E-9912-4CAC7204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0350"/>
            <a:ext cx="8281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4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ŞİŞMANLIĞIN ÖNLENMESİ</a:t>
            </a:r>
          </a:p>
        </p:txBody>
      </p:sp>
      <p:pic>
        <p:nvPicPr>
          <p:cNvPr id="6" name="5 Resim" descr="women-obesity1.jpg">
            <a:extLst>
              <a:ext uri="{FF2B5EF4-FFF2-40B4-BE49-F238E27FC236}">
                <a16:creationId xmlns="" xmlns:a16="http://schemas.microsoft.com/office/drawing/2014/main" id="{FE8A548C-E5C7-4667-B00E-8ACBB69C26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556969"/>
            <a:ext cx="2571736" cy="230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rtı İşareti 1">
            <a:extLst>
              <a:ext uri="{FF2B5EF4-FFF2-40B4-BE49-F238E27FC236}">
                <a16:creationId xmlns="" xmlns:a16="http://schemas.microsoft.com/office/drawing/2014/main" id="{D525AA2B-45D7-4264-9ECF-A224FA3FBDAB}"/>
              </a:ext>
            </a:extLst>
          </p:cNvPr>
          <p:cNvSpPr/>
          <p:nvPr/>
        </p:nvSpPr>
        <p:spPr>
          <a:xfrm>
            <a:off x="5599113" y="3009900"/>
            <a:ext cx="863600" cy="8651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5937110-C491-4295-8DE0-9580015F420E}"/>
              </a:ext>
            </a:extLst>
          </p:cNvPr>
          <p:cNvSpPr/>
          <p:nvPr/>
        </p:nvSpPr>
        <p:spPr>
          <a:xfrm>
            <a:off x="6804025" y="2181225"/>
            <a:ext cx="2125663" cy="230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537" name="Metin kutusu 6">
            <a:extLst>
              <a:ext uri="{FF2B5EF4-FFF2-40B4-BE49-F238E27FC236}">
                <a16:creationId xmlns="" xmlns:a16="http://schemas.microsoft.com/office/drawing/2014/main" id="{852AA7DD-7326-4AB5-839B-AF06F8ED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927350"/>
            <a:ext cx="1944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HAREKETLİ HAYAT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="" xmlns:a16="http://schemas.microsoft.com/office/drawing/2014/main" id="{455B25D7-CA3E-4409-AE72-4F462652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466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400" b="1">
                <a:solidFill>
                  <a:srgbClr val="DA2804"/>
                </a:solidFill>
              </a:rPr>
              <a:t>BESLENMEDE </a:t>
            </a:r>
            <a:br>
              <a:rPr lang="tr-TR" altLang="tr-TR" sz="5400" b="1">
                <a:solidFill>
                  <a:srgbClr val="DA2804"/>
                </a:solidFill>
              </a:rPr>
            </a:br>
            <a:r>
              <a:rPr lang="tr-TR" altLang="tr-TR" sz="5400" b="1">
                <a:solidFill>
                  <a:srgbClr val="DA2804"/>
                </a:solidFill>
              </a:rPr>
              <a:t>DİKKAT </a:t>
            </a:r>
            <a:br>
              <a:rPr lang="tr-TR" altLang="tr-TR" sz="5400" b="1">
                <a:solidFill>
                  <a:srgbClr val="DA2804"/>
                </a:solidFill>
              </a:rPr>
            </a:br>
            <a:r>
              <a:rPr lang="tr-TR" altLang="tr-TR" sz="5400" b="1">
                <a:solidFill>
                  <a:srgbClr val="DA2804"/>
                </a:solidFill>
              </a:rPr>
              <a:t>EDİLECEK NOKTALAR</a:t>
            </a:r>
          </a:p>
        </p:txBody>
      </p:sp>
      <p:sp>
        <p:nvSpPr>
          <p:cNvPr id="23555" name="5 Slayt Numarası Yer Tutucusu">
            <a:extLst>
              <a:ext uri="{FF2B5EF4-FFF2-40B4-BE49-F238E27FC236}">
                <a16:creationId xmlns="" xmlns:a16="http://schemas.microsoft.com/office/drawing/2014/main" id="{326130B1-A0B3-4694-A45B-AB6EFE5C8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55F16C4-B5B0-4A2E-81C6-CFD9DCB6316D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3556" name="Picture 5" descr="http://2.bp.blogspot.com/-MFEz1cYSjpE/Tb_pRTEh1LI/AAAAAAAAAEg/ZksRqOjUdME/s1600/beslenme.jpg">
            <a:extLst>
              <a:ext uri="{FF2B5EF4-FFF2-40B4-BE49-F238E27FC236}">
                <a16:creationId xmlns="" xmlns:a16="http://schemas.microsoft.com/office/drawing/2014/main" id="{27ACDDBA-FE55-44B0-9097-4115F1F3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>
            <a:extLst>
              <a:ext uri="{FF2B5EF4-FFF2-40B4-BE49-F238E27FC236}">
                <a16:creationId xmlns="" xmlns:a16="http://schemas.microsoft.com/office/drawing/2014/main" id="{4D1D5CE3-9E83-4AC6-9633-B481C973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875"/>
            <a:ext cx="81534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tr-TR" altLang="tr-TR" sz="3600" b="1" cap="none">
                <a:solidFill>
                  <a:srgbClr val="DA2804"/>
                </a:solidFill>
              </a:rPr>
              <a:t>ALINAN ENERJİ HARCANAN ENERJİYE EŞİT OLMALIDIR.</a:t>
            </a:r>
          </a:p>
        </p:txBody>
      </p:sp>
      <p:graphicFrame>
        <p:nvGraphicFramePr>
          <p:cNvPr id="4" name="3 İçerik Yer Tutucusu">
            <a:extLst>
              <a:ext uri="{FF2B5EF4-FFF2-40B4-BE49-F238E27FC236}">
                <a16:creationId xmlns="" xmlns:a16="http://schemas.microsoft.com/office/drawing/2014/main" id="{4CC0BFC3-8992-468B-A7C6-230202A561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5 Slayt Numarası Yer Tutucusu">
            <a:extLst>
              <a:ext uri="{FF2B5EF4-FFF2-40B4-BE49-F238E27FC236}">
                <a16:creationId xmlns="" xmlns:a16="http://schemas.microsoft.com/office/drawing/2014/main" id="{00D3DEBA-F277-4348-9302-068668734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90F6221-FEC7-42C8-AFF2-2FF970C819ED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56A213D5-6C04-4F88-8AB1-53AEFA85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3643313"/>
            <a:ext cx="6840538" cy="17145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Her öğünde her besin grubundan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bir besin   türü tüketilmelidir. 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="" xmlns:a16="http://schemas.microsoft.com/office/drawing/2014/main" id="{CEF6B0A9-FFF1-4984-92A8-0D8ED77A5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D7CB479-E0CA-4785-B93A-D3B812F042E6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8" name="4 Metin kutusu">
            <a:extLst>
              <a:ext uri="{FF2B5EF4-FFF2-40B4-BE49-F238E27FC236}">
                <a16:creationId xmlns="" xmlns:a16="http://schemas.microsoft.com/office/drawing/2014/main" id="{1E928883-0A63-4305-8BDB-5C198045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00063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sz="3200">
                <a:solidFill>
                  <a:srgbClr val="DA2804"/>
                </a:solidFill>
                <a:latin typeface="Calibri" panose="020F0502020204030204" pitchFamily="34" charset="0"/>
              </a:rPr>
              <a:t>BESİN ÇEŞİTLİLİĞİNİ ARTTIRIN !!!</a:t>
            </a:r>
          </a:p>
        </p:txBody>
      </p:sp>
      <p:sp>
        <p:nvSpPr>
          <p:cNvPr id="6" name="5 Sağa Bükülü Ok">
            <a:extLst>
              <a:ext uri="{FF2B5EF4-FFF2-40B4-BE49-F238E27FC236}">
                <a16:creationId xmlns="" xmlns:a16="http://schemas.microsoft.com/office/drawing/2014/main" id="{B9DB6E3D-0A53-43A7-9DC2-34F49D1D312F}"/>
              </a:ext>
            </a:extLst>
          </p:cNvPr>
          <p:cNvSpPr/>
          <p:nvPr/>
        </p:nvSpPr>
        <p:spPr>
          <a:xfrm>
            <a:off x="285750" y="1571625"/>
            <a:ext cx="1258888" cy="266382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pic>
        <p:nvPicPr>
          <p:cNvPr id="26632" name="Picture 7">
            <a:extLst>
              <a:ext uri="{FF2B5EF4-FFF2-40B4-BE49-F238E27FC236}">
                <a16:creationId xmlns="" xmlns:a16="http://schemas.microsoft.com/office/drawing/2014/main" id="{45A24462-A25D-4633-88C6-4BEF8C9A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500188"/>
            <a:ext cx="1841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E731C5AA-B3A8-4DE5-9919-BE40C4CB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972050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Her gün mutlaka süt ve 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süt ürünleri grubundan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3000" b="1" u="sng">
                <a:solidFill>
                  <a:srgbClr val="760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az 2-3 porsiyon </a:t>
            </a: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tüketin.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Yağı azaltılmış süt ve ürünlerini tercih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    edin.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Bu, </a:t>
            </a:r>
            <a:r>
              <a:rPr lang="tr-TR" altLang="en-US" sz="3000" b="1">
                <a:solidFill>
                  <a:srgbClr val="760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kemik sağlığının korunmasında</a:t>
            </a: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kemik erimesinin (osteoporoz) ve 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kırılganlığının önlenmesinde önemlidir.</a:t>
            </a:r>
          </a:p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Char char=""/>
            </a:pPr>
            <a:endParaRPr lang="tr-TR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="" xmlns:a16="http://schemas.microsoft.com/office/drawing/2014/main" id="{907426FF-0058-43E2-AA5D-A09C738DB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587544-57F7-464C-A288-A6E90466B28E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asper\Desktop\Yeni Klasör (6)\osteoporoz-2.jpg">
            <a:extLst>
              <a:ext uri="{FF2B5EF4-FFF2-40B4-BE49-F238E27FC236}">
                <a16:creationId xmlns="" xmlns:a16="http://schemas.microsoft.com/office/drawing/2014/main" id="{2A75C86D-6818-41B1-9408-0CD01EEA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13757"/>
            <a:ext cx="1785950" cy="207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casper\Desktop\Yeni Klasör (6)\milk07261.jpg">
            <a:extLst>
              <a:ext uri="{FF2B5EF4-FFF2-40B4-BE49-F238E27FC236}">
                <a16:creationId xmlns="" xmlns:a16="http://schemas.microsoft.com/office/drawing/2014/main" id="{C043F9C5-D538-43AA-8B9B-F9F037B3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1500166" cy="193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7">
            <a:extLst>
              <a:ext uri="{FF2B5EF4-FFF2-40B4-BE49-F238E27FC236}">
                <a16:creationId xmlns="" xmlns:a16="http://schemas.microsoft.com/office/drawing/2014/main" id="{65155B61-C9E4-4021-AE13-4DD60BF5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6429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6 Başlık">
            <a:extLst>
              <a:ext uri="{FF2B5EF4-FFF2-40B4-BE49-F238E27FC236}">
                <a16:creationId xmlns="" xmlns:a16="http://schemas.microsoft.com/office/drawing/2014/main" id="{FA44CD89-E080-4DF0-B4E5-FAF1A50C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altLang="tr-TR"/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4CDE82F0-2C5D-4D4F-83CB-CB5E73F8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Haftada 2-3 kez kırmızı et, haftada en az 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2-3 kez balık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tüketin.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="" xmlns:a16="http://schemas.microsoft.com/office/drawing/2014/main" id="{A2E55C76-09A8-42C7-926C-78480ACA9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3073724-F61F-4262-B5B7-4C1C68C227C9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casper\Desktop\Yeni Klasör (6)\balik.jpg">
            <a:extLst>
              <a:ext uri="{FF2B5EF4-FFF2-40B4-BE49-F238E27FC236}">
                <a16:creationId xmlns="" xmlns:a16="http://schemas.microsoft.com/office/drawing/2014/main" id="{2DAE5DF8-FEA1-4766-B1D3-0BEE2E3D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357562"/>
            <a:ext cx="3643338" cy="279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6 Başlık">
            <a:extLst>
              <a:ext uri="{FF2B5EF4-FFF2-40B4-BE49-F238E27FC236}">
                <a16:creationId xmlns="" xmlns:a16="http://schemas.microsoft.com/office/drawing/2014/main" id="{2D4F35F0-F84E-46E4-8BC4-3A3C56D9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altLang="tr-TR"/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3B208606-F3AF-4DC9-89C4-DD2AC3AD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Haftada </a:t>
            </a:r>
            <a:r>
              <a:rPr lang="tr-TR" sz="3200" b="1" u="sng" dirty="0">
                <a:latin typeface="Arial" pitchFamily="34" charset="0"/>
                <a:cs typeface="Arial" pitchFamily="34" charset="0"/>
              </a:rPr>
              <a:t>2-3 kez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kurufasulye, nohut, mercimek gibi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kurubaklagilleri tüketin.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32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tr-TR" sz="32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Slide Number Placeholder 5">
            <a:extLst>
              <a:ext uri="{FF2B5EF4-FFF2-40B4-BE49-F238E27FC236}">
                <a16:creationId xmlns="" xmlns:a16="http://schemas.microsoft.com/office/drawing/2014/main" id="{876FA02E-4B54-4B2C-8281-425C0E493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2F370B2-4F3E-4456-9432-234202A49368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asper\Desktop\Yeni Klasör (6)\Resim_1306527489.jpg">
            <a:extLst>
              <a:ext uri="{FF2B5EF4-FFF2-40B4-BE49-F238E27FC236}">
                <a16:creationId xmlns="" xmlns:a16="http://schemas.microsoft.com/office/drawing/2014/main" id="{8E4CAB39-A82A-4D97-A18C-47B44550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40599"/>
            <a:ext cx="30003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7" descr="yaztaylan">
            <a:extLst>
              <a:ext uri="{FF2B5EF4-FFF2-40B4-BE49-F238E27FC236}">
                <a16:creationId xmlns="" xmlns:a16="http://schemas.microsoft.com/office/drawing/2014/main" id="{335F7931-F1FB-4C12-B906-3427ABDB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17900"/>
            <a:ext cx="21605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8 Başlık">
            <a:extLst>
              <a:ext uri="{FF2B5EF4-FFF2-40B4-BE49-F238E27FC236}">
                <a16:creationId xmlns="" xmlns:a16="http://schemas.microsoft.com/office/drawing/2014/main" id="{80150DB7-1AF1-42BB-ABA5-AC84D9F8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altLang="tr-TR"/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C89DADA0-472A-4848-982C-6F2519CE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257800"/>
          </a:xfrm>
        </p:spPr>
        <p:txBody>
          <a:bodyPr rtlCol="0"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Günde  5 porsiyon (en az 400 g) taze meyve ve sebze tüketin.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    En az 2 porsiyonu yeşil yapraklı sebzeler veya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    portakal, limon gibi turunçgiller veya domates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    olmalıdır.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Meyve ve sebzeler;</a:t>
            </a:r>
          </a:p>
          <a:p>
            <a:pPr marL="640715" lvl="1" indent="-320040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b="1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vücudun savunma sistemini</a:t>
            </a:r>
            <a:r>
              <a:rPr lang="tr-TR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kuvvetlendirir, </a:t>
            </a:r>
          </a:p>
          <a:p>
            <a:pPr marL="640715" lvl="1" indent="-320040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kalp-damar sağlığının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korunmasına ve </a:t>
            </a:r>
          </a:p>
          <a:p>
            <a:pPr marL="640715" lvl="1" indent="-320040" eaLnBrk="1" fontAlgn="auto" hangingPunct="1">
              <a:spcAft>
                <a:spcPts val="0"/>
              </a:spcAft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kanserin önlenmesine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yardımcı olur.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="" xmlns:a16="http://schemas.microsoft.com/office/drawing/2014/main" id="{6E9B6D06-3EED-489A-850C-36356E5BD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A88FC93-FECA-4964-9A71-EAE670815F9F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6 Sağa Bükülü Ok">
            <a:extLst>
              <a:ext uri="{FF2B5EF4-FFF2-40B4-BE49-F238E27FC236}">
                <a16:creationId xmlns="" xmlns:a16="http://schemas.microsoft.com/office/drawing/2014/main" id="{A3752348-DAC7-4B62-BEBD-F487D84B38C0}"/>
              </a:ext>
            </a:extLst>
          </p:cNvPr>
          <p:cNvSpPr/>
          <p:nvPr/>
        </p:nvSpPr>
        <p:spPr>
          <a:xfrm>
            <a:off x="0" y="1700213"/>
            <a:ext cx="971550" cy="158432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30726" name="Picture 7">
            <a:extLst>
              <a:ext uri="{FF2B5EF4-FFF2-40B4-BE49-F238E27FC236}">
                <a16:creationId xmlns="" xmlns:a16="http://schemas.microsoft.com/office/drawing/2014/main" id="{A0A739FC-4411-4607-98C6-5A277CC4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57625"/>
            <a:ext cx="3124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>
            <a:extLst>
              <a:ext uri="{FF2B5EF4-FFF2-40B4-BE49-F238E27FC236}">
                <a16:creationId xmlns="" xmlns:a16="http://schemas.microsoft.com/office/drawing/2014/main" id="{0DFE0B53-47C6-4449-8905-52F2B166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260350"/>
            <a:ext cx="946785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r-TR" altLang="tr-TR" sz="3200" b="1">
              <a:latin typeface="Calibri" panose="020F0502020204030204" pitchFamily="34" charset="0"/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B4EFA0AF-936C-4C18-9408-C5DF0A32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Tam tahıllı ürünleri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(buğday, mısır, çavdar, yulaf gibi tahıl taneleri ve bunlardan yapılan besinleri) tercih edin.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32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32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5 Slayt Numarası Yer Tutucusu">
            <a:extLst>
              <a:ext uri="{FF2B5EF4-FFF2-40B4-BE49-F238E27FC236}">
                <a16:creationId xmlns="" xmlns:a16="http://schemas.microsoft.com/office/drawing/2014/main" id="{4332A283-BF18-4016-AB5E-54FC026F7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B4F1FDD-5472-473B-A042-F3CFF4619052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asper\Desktop\Yeni Klasör (6)\Tam-Tah%C4%B1llar.jpg">
            <a:extLst>
              <a:ext uri="{FF2B5EF4-FFF2-40B4-BE49-F238E27FC236}">
                <a16:creationId xmlns="" xmlns:a16="http://schemas.microsoft.com/office/drawing/2014/main" id="{C13CA15D-3B35-4D5C-ACCB-52F3C36F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3528962" cy="200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>
            <a:extLst>
              <a:ext uri="{FF2B5EF4-FFF2-40B4-BE49-F238E27FC236}">
                <a16:creationId xmlns="" xmlns:a16="http://schemas.microsoft.com/office/drawing/2014/main" id="{AD0E50D5-D2E0-43B0-B787-CA147843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214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3200" b="1" cap="none"/>
              <a:t/>
            </a:r>
            <a:br>
              <a:rPr lang="tr-TR" altLang="tr-TR" sz="3200" b="1" cap="none"/>
            </a:br>
            <a:r>
              <a:rPr lang="tr-TR" altLang="tr-TR" sz="4800" b="1" cap="none">
                <a:solidFill>
                  <a:srgbClr val="CC0000"/>
                </a:solidFill>
                <a:cs typeface="Arial" panose="020B0604020202020204" pitchFamily="34" charset="0"/>
              </a:rPr>
              <a:t>ŞİŞMANLIK  NEDİR?</a:t>
            </a:r>
          </a:p>
        </p:txBody>
      </p:sp>
      <p:sp>
        <p:nvSpPr>
          <p:cNvPr id="12291" name="2 İçerik Yer Tutucusu">
            <a:extLst>
              <a:ext uri="{FF2B5EF4-FFF2-40B4-BE49-F238E27FC236}">
                <a16:creationId xmlns="" xmlns:a16="http://schemas.microsoft.com/office/drawing/2014/main" id="{DC6B0E32-56EF-4244-985F-B857539D2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428750"/>
            <a:ext cx="8229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tr-TR" altLang="tr-TR" sz="2800" b="1">
              <a:latin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tr-TR" altLang="tr-TR" sz="2800" b="1">
              <a:latin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800" b="1">
                <a:latin typeface="Arial" panose="020B0604020202020204" pitchFamily="34" charset="0"/>
              </a:rPr>
              <a:t>ALINAN ENERJİ</a:t>
            </a:r>
          </a:p>
        </p:txBody>
      </p:sp>
      <p:sp>
        <p:nvSpPr>
          <p:cNvPr id="12292" name="5 Slayt Numarası Yer Tutucusu">
            <a:extLst>
              <a:ext uri="{FF2B5EF4-FFF2-40B4-BE49-F238E27FC236}">
                <a16:creationId xmlns="" xmlns:a16="http://schemas.microsoft.com/office/drawing/2014/main" id="{7A618DAB-84C9-4CFA-8734-69E82E1FD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1F94B4D-1CC9-4832-9102-477BF9D3622E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293" name="Picture 4" descr="http://www.mitrasaglik.com.tr/images/obez1.JPG">
            <a:extLst>
              <a:ext uri="{FF2B5EF4-FFF2-40B4-BE49-F238E27FC236}">
                <a16:creationId xmlns="" xmlns:a16="http://schemas.microsoft.com/office/drawing/2014/main" id="{183CFB70-8774-45A3-89BD-3978813C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32146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7">
            <a:extLst>
              <a:ext uri="{FF2B5EF4-FFF2-40B4-BE49-F238E27FC236}">
                <a16:creationId xmlns="" xmlns:a16="http://schemas.microsoft.com/office/drawing/2014/main" id="{5ED1087F-1B65-46C5-9451-3D4024A3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916113"/>
            <a:ext cx="1152525" cy="1439862"/>
          </a:xfrm>
          <a:prstGeom prst="upArrow">
            <a:avLst>
              <a:gd name="adj1" fmla="val 50000"/>
              <a:gd name="adj2" fmla="val 31233"/>
            </a:avLst>
          </a:prstGeom>
          <a:solidFill>
            <a:srgbClr val="CC00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ext Box 8">
            <a:extLst>
              <a:ext uri="{FF2B5EF4-FFF2-40B4-BE49-F238E27FC236}">
                <a16:creationId xmlns="" xmlns:a16="http://schemas.microsoft.com/office/drawing/2014/main" id="{9CADFA17-D59F-45EC-9D71-DA9B3438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492375"/>
            <a:ext cx="4608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HARCANAN ENERJİ</a:t>
            </a:r>
          </a:p>
        </p:txBody>
      </p:sp>
      <p:sp>
        <p:nvSpPr>
          <p:cNvPr id="12296" name="AutoShape 9">
            <a:extLst>
              <a:ext uri="{FF2B5EF4-FFF2-40B4-BE49-F238E27FC236}">
                <a16:creationId xmlns="" xmlns:a16="http://schemas.microsoft.com/office/drawing/2014/main" id="{E3C86805-D4FF-47F7-AA68-9BC29891C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060575"/>
            <a:ext cx="1295400" cy="1512888"/>
          </a:xfrm>
          <a:prstGeom prst="downArrow">
            <a:avLst>
              <a:gd name="adj1" fmla="val 50000"/>
              <a:gd name="adj2" fmla="val 2919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7" name="Text Box 10">
            <a:extLst>
              <a:ext uri="{FF2B5EF4-FFF2-40B4-BE49-F238E27FC236}">
                <a16:creationId xmlns="" xmlns:a16="http://schemas.microsoft.com/office/drawing/2014/main" id="{216EB3E0-7288-4442-B9DB-21DA1009D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365625"/>
            <a:ext cx="5473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  VÜCUTTAKİ  YAĞ MİKTARI ARTAR</a:t>
            </a:r>
            <a:endParaRPr lang="tr-TR" altLang="tr-TR" sz="2800" b="1">
              <a:solidFill>
                <a:srgbClr val="F72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İçerik Yer Tutucusu">
            <a:extLst>
              <a:ext uri="{FF2B5EF4-FFF2-40B4-BE49-F238E27FC236}">
                <a16:creationId xmlns="" xmlns:a16="http://schemas.microsoft.com/office/drawing/2014/main" id="{222A0AA8-9F27-45CA-94A1-FACAFC32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642938"/>
            <a:ext cx="8429625" cy="52863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YAĞ TÜKETİMİNİ AZALTIN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en-US" b="1">
                <a:latin typeface="Arial" panose="020B0604020202020204" pitchFamily="34" charset="0"/>
              </a:rPr>
              <a:t>Tavuk vb. etler derisiz şekilde tüketilmelidir.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tr-TR" altLang="en-US" sz="2600" b="1"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en-US" b="1">
                <a:latin typeface="Arial" panose="020B0604020202020204" pitchFamily="34" charset="0"/>
              </a:rPr>
              <a:t>Yağlı tohumlar (fındık, badem, ceviz vb.) tüketilmelidir. Yağ ve enerji içerikleri fazladır, tüketim miktarı sınırlandırılmalıdır.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tr-TR" altLang="en-US" b="1"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en-US" b="1">
                <a:latin typeface="Arial" panose="020B0604020202020204" pitchFamily="34" charset="0"/>
              </a:rPr>
              <a:t> Yağı azaltılmış süt ve ürünlerini tercih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tr-TR" altLang="en-US" b="1">
                <a:latin typeface="Arial" panose="020B0604020202020204" pitchFamily="34" charset="0"/>
              </a:rPr>
              <a:t>    edilmelidir.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tr-TR" altLang="en-US" sz="2600" b="1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tr-TR" altLang="en-US" b="1">
              <a:latin typeface="Arial" panose="020B0604020202020204" pitchFamily="34" charset="0"/>
            </a:endParaRPr>
          </a:p>
          <a:p>
            <a:pPr lvl="1" eaLnBrk="1" hangingPunct="1"/>
            <a:endParaRPr lang="tr-TR" altLang="en-US" b="1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tr-TR" altLang="en-US" sz="2600" b="1">
              <a:latin typeface="Arial" panose="020B0604020202020204" pitchFamily="34" charset="0"/>
            </a:endParaRPr>
          </a:p>
          <a:p>
            <a:pPr eaLnBrk="1" hangingPunct="1"/>
            <a:endParaRPr lang="tr-TR" altLang="en-US" sz="2600" b="1">
              <a:latin typeface="Arial" panose="020B0604020202020204" pitchFamily="34" charset="0"/>
            </a:endParaRPr>
          </a:p>
        </p:txBody>
      </p:sp>
      <p:sp>
        <p:nvSpPr>
          <p:cNvPr id="32771" name="5 Slayt Numarası Yer Tutucusu">
            <a:extLst>
              <a:ext uri="{FF2B5EF4-FFF2-40B4-BE49-F238E27FC236}">
                <a16:creationId xmlns="" xmlns:a16="http://schemas.microsoft.com/office/drawing/2014/main" id="{30B82B15-8033-4BF7-99E9-C7A46361D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0851CE0-6B64-4C7B-90D5-06DEF4FE5666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772" name="Picture 2" descr="http://img2.blogcu.com/images/g/r/a/gramofon/zeytinyag3.jpg">
            <a:extLst>
              <a:ext uri="{FF2B5EF4-FFF2-40B4-BE49-F238E27FC236}">
                <a16:creationId xmlns="" xmlns:a16="http://schemas.microsoft.com/office/drawing/2014/main" id="{0E24CF90-3521-4DCE-9EA6-5BA1EEE8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29125"/>
            <a:ext cx="16430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>
            <a:extLst>
              <a:ext uri="{FF2B5EF4-FFF2-40B4-BE49-F238E27FC236}">
                <a16:creationId xmlns="" xmlns:a16="http://schemas.microsoft.com/office/drawing/2014/main" id="{8E5941B3-A913-4B3A-9747-877A8715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260350"/>
            <a:ext cx="946785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r-TR" altLang="tr-TR" sz="3200" b="1">
              <a:latin typeface="Calibri" panose="020F0502020204030204" pitchFamily="34" charset="0"/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CAC8D728-3ED7-4AFB-B4C5-CB87C0A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9145587" cy="3268663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 Yemekleri az yağda , et yemeklerini ise </a:t>
            </a:r>
            <a:r>
              <a:rPr lang="tr-TR" sz="28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yağ eklemeden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pişirin.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Kızartma, kavurma gibi pişirme yöntemleri yerine;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haşlama, ızgara, fırında pişirme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yöntemlerini tercih edin.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>
                <a:latin typeface="Arial" pitchFamily="34" charset="0"/>
                <a:cs typeface="Arial" pitchFamily="34" charset="0"/>
              </a:rPr>
            </a:b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5">
            <a:extLst>
              <a:ext uri="{FF2B5EF4-FFF2-40B4-BE49-F238E27FC236}">
                <a16:creationId xmlns="" xmlns:a16="http://schemas.microsoft.com/office/drawing/2014/main" id="{CAE9A4F9-7381-4287-9E4D-AC1067339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E476F3-130E-49EA-83BD-A3C4B7899D2C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casper\Desktop\Yeni Klasör (6)\735997878_d825885f46.jpg">
            <a:extLst>
              <a:ext uri="{FF2B5EF4-FFF2-40B4-BE49-F238E27FC236}">
                <a16:creationId xmlns="" xmlns:a16="http://schemas.microsoft.com/office/drawing/2014/main" id="{AB757CD1-37D7-4B18-B614-609E5AF6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9120"/>
            <a:ext cx="3754125" cy="211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>
            <a:extLst>
              <a:ext uri="{FF2B5EF4-FFF2-40B4-BE49-F238E27FC236}">
                <a16:creationId xmlns="" xmlns:a16="http://schemas.microsoft.com/office/drawing/2014/main" id="{83A98535-453C-4FC4-A617-53636F68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92600"/>
            <a:ext cx="230505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İçerik Yer Tutucusu">
            <a:extLst>
              <a:ext uri="{FF2B5EF4-FFF2-40B4-BE49-F238E27FC236}">
                <a16:creationId xmlns="" xmlns:a16="http://schemas.microsoft.com/office/drawing/2014/main" id="{228E0AA5-66A0-4820-8133-D65A5D66B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8143875" cy="4572000"/>
          </a:xfrm>
        </p:spPr>
        <p:txBody>
          <a:bodyPr/>
          <a:lstStyle/>
          <a:p>
            <a:pPr lvl="1" eaLnBrk="1" hangingPunct="1"/>
            <a:endParaRPr lang="tr-TR" altLang="tr-TR" b="1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tr-TR" altLang="tr-TR" b="1"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b="1">
                <a:latin typeface="Arial" panose="020B0604020202020204" pitchFamily="34" charset="0"/>
              </a:rPr>
              <a:t>Hayvansal yağlar </a:t>
            </a:r>
            <a:r>
              <a:rPr lang="tr-TR" altLang="tr-TR" b="1" i="1">
                <a:latin typeface="Arial" panose="020B0604020202020204" pitchFamily="34" charset="0"/>
              </a:rPr>
              <a:t>(kuyruk yağı, tereyağı vb.) </a:t>
            </a:r>
            <a:r>
              <a:rPr lang="tr-TR" altLang="tr-TR" b="1">
                <a:latin typeface="Arial" panose="020B0604020202020204" pitchFamily="34" charset="0"/>
              </a:rPr>
              <a:t>yerine sıvı yağları </a:t>
            </a:r>
            <a:r>
              <a:rPr lang="tr-TR" altLang="tr-TR" b="1" i="1">
                <a:latin typeface="Arial" panose="020B0604020202020204" pitchFamily="34" charset="0"/>
              </a:rPr>
              <a:t>(zeytin yağı, ayçiçek yağı </a:t>
            </a:r>
            <a:r>
              <a:rPr lang="tr-TR" altLang="tr-TR" b="1">
                <a:latin typeface="Arial" panose="020B0604020202020204" pitchFamily="34" charset="0"/>
              </a:rPr>
              <a:t>vb.) tercih edin.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z="2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tr-TR" altLang="tr-TR" sz="2600" b="1">
              <a:latin typeface="Arial" panose="020B0604020202020204" pitchFamily="34" charset="0"/>
            </a:endParaRPr>
          </a:p>
          <a:p>
            <a:pPr eaLnBrk="1" hangingPunct="1"/>
            <a:endParaRPr lang="tr-TR" altLang="tr-TR" sz="2600" b="1">
              <a:latin typeface="Arial" panose="020B0604020202020204" pitchFamily="34" charset="0"/>
            </a:endParaRPr>
          </a:p>
        </p:txBody>
      </p:sp>
      <p:sp>
        <p:nvSpPr>
          <p:cNvPr id="34819" name="5 Slayt Numarası Yer Tutucusu">
            <a:extLst>
              <a:ext uri="{FF2B5EF4-FFF2-40B4-BE49-F238E27FC236}">
                <a16:creationId xmlns="" xmlns:a16="http://schemas.microsoft.com/office/drawing/2014/main" id="{6B38CD17-A82B-4715-882B-C8633D11E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1CECA0A-6576-4053-91CF-282A68D5AC33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820" name="Picture 2" descr="http://img2.blogcu.com/images/g/r/a/gramofon/zeytinyag3.jpg">
            <a:extLst>
              <a:ext uri="{FF2B5EF4-FFF2-40B4-BE49-F238E27FC236}">
                <a16:creationId xmlns="" xmlns:a16="http://schemas.microsoft.com/office/drawing/2014/main" id="{B8FF42C7-532D-4B2C-91E4-67BDFC51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1643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="" xmlns:a16="http://schemas.microsoft.com/office/drawing/2014/main" id="{B9B18B7F-EB38-436E-A919-6775104E3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428625"/>
            <a:ext cx="8229600" cy="6643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 b="1">
                <a:solidFill>
                  <a:srgbClr val="FF0000"/>
                </a:solidFill>
                <a:latin typeface="Arial" panose="020B0604020202020204" pitchFamily="34" charset="0"/>
              </a:rPr>
              <a:t>ŞEKER  VE ŞEKER İÇEREN BESİNLERİN TÜKETİMİNİ AZALTIN</a:t>
            </a:r>
            <a:endParaRPr lang="tr-TR" altLang="tr-TR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Hamur işi tat</a:t>
            </a: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lılar yerine sütlü tatlılar tercih edilmelidir.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Kek ve hamur işi tatlı tüketimi azaltılmalıdır.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Basit şeker (çay şekeri) yerine kompleks karbonhidratlar (kepekli, tam tahıl ürünleri ve kurubaklagiller) tercih edilmelidir.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Şeker eklenmiş meyve suları yerine taze meyve tüketilmelidir.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="" xmlns:a16="http://schemas.microsoft.com/office/drawing/2014/main" id="{0CC7EBB1-FD74-4759-B102-0C8307698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F875794-22F3-4213-85AA-26787B33D7F6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844" name="Picture 2" descr="http://www.afiyetle.com/tarif_resimleri/3253_seker_1.jpg">
            <a:extLst>
              <a:ext uri="{FF2B5EF4-FFF2-40B4-BE49-F238E27FC236}">
                <a16:creationId xmlns="" xmlns:a16="http://schemas.microsoft.com/office/drawing/2014/main" id="{E8776DEA-696A-4150-9EC8-2AA37974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24450"/>
            <a:ext cx="1428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İçerik Yer Tutucusu">
            <a:extLst>
              <a:ext uri="{FF2B5EF4-FFF2-40B4-BE49-F238E27FC236}">
                <a16:creationId xmlns="" xmlns:a16="http://schemas.microsoft.com/office/drawing/2014/main" id="{BD5E717C-B269-495F-B48D-363EDA8A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14438"/>
            <a:ext cx="6757988" cy="5289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b="1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latin typeface="Arial" charset="0"/>
              </a:rPr>
              <a:t>Öğün sayısı  arttırılmalıdır.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b="1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latin typeface="Arial" charset="0"/>
              </a:rPr>
              <a:t>Öğün atlanmamalıdır.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>
                <a:latin typeface="Arial" charset="0"/>
              </a:rPr>
              <a:t>   </a:t>
            </a:r>
          </a:p>
        </p:txBody>
      </p:sp>
      <p:sp>
        <p:nvSpPr>
          <p:cNvPr id="36867" name="5 Slayt Numarası Yer Tutucusu">
            <a:extLst>
              <a:ext uri="{FF2B5EF4-FFF2-40B4-BE49-F238E27FC236}">
                <a16:creationId xmlns="" xmlns:a16="http://schemas.microsoft.com/office/drawing/2014/main" id="{2F141016-58D2-4C0D-A1CD-ABCF17527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B41A2F6-8100-41B9-AE57-D7B60BEB8DFD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868" name="Picture 6" descr="http://www.zayiflamacilegi.com/wp-content/uploads/2010/08/saglikli_beslenme.jpg">
            <a:extLst>
              <a:ext uri="{FF2B5EF4-FFF2-40B4-BE49-F238E27FC236}">
                <a16:creationId xmlns="" xmlns:a16="http://schemas.microsoft.com/office/drawing/2014/main" id="{F879D0A5-6826-47BF-BF38-32E3D65A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59175"/>
            <a:ext cx="3429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7 Başlık">
            <a:extLst>
              <a:ext uri="{FF2B5EF4-FFF2-40B4-BE49-F238E27FC236}">
                <a16:creationId xmlns="" xmlns:a16="http://schemas.microsoft.com/office/drawing/2014/main" id="{49973AF2-E4A7-4E0C-A403-FE8790E1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altLang="tr-TR"/>
          </a:p>
        </p:txBody>
      </p:sp>
      <p:sp>
        <p:nvSpPr>
          <p:cNvPr id="37891" name="2 İçerik Yer Tutucusu">
            <a:extLst>
              <a:ext uri="{FF2B5EF4-FFF2-40B4-BE49-F238E27FC236}">
                <a16:creationId xmlns="" xmlns:a16="http://schemas.microsoft.com/office/drawing/2014/main" id="{576D8710-FFD8-4072-B7CD-9759D895B2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408987" cy="49291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t>Günde en az 2 litre (8-10  su bardağı) su tüketin.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4">
            <a:extLst>
              <a:ext uri="{FF2B5EF4-FFF2-40B4-BE49-F238E27FC236}">
                <a16:creationId xmlns="" xmlns:a16="http://schemas.microsoft.com/office/drawing/2014/main" id="{BCDCB764-2D58-4C81-9F4A-431613AE6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E32DDF2-A264-446D-8F38-8E550F464F6D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asper\Desktop\Yeni Klasör (6)\suicmek.jpg">
            <a:extLst>
              <a:ext uri="{FF2B5EF4-FFF2-40B4-BE49-F238E27FC236}">
                <a16:creationId xmlns="" xmlns:a16="http://schemas.microsoft.com/office/drawing/2014/main" id="{79C1A57A-2249-4EAF-846E-0CCBDFA8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3"/>
            <a:ext cx="3891643" cy="284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6 Başlık">
            <a:extLst>
              <a:ext uri="{FF2B5EF4-FFF2-40B4-BE49-F238E27FC236}">
                <a16:creationId xmlns="" xmlns:a16="http://schemas.microsoft.com/office/drawing/2014/main" id="{C0045F3E-DD4D-4412-816F-011B38F8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altLang="tr-TR"/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EF5C2C82-6D56-4309-9387-9E36A50A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 Tuz tüketimini azaltın. </a:t>
            </a:r>
            <a:r>
              <a:rPr lang="tr-TR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İYOTLU TUZU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tercih edin.</a:t>
            </a:r>
            <a:endParaRPr lang="tr-TR" b="1" dirty="0">
              <a:latin typeface="Arial" pitchFamily="34" charset="0"/>
              <a:cs typeface="Arial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4">
            <a:extLst>
              <a:ext uri="{FF2B5EF4-FFF2-40B4-BE49-F238E27FC236}">
                <a16:creationId xmlns="" xmlns:a16="http://schemas.microsoft.com/office/drawing/2014/main" id="{D2179304-F5A1-440A-B708-B9E15FCBF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9B0FDC8-6907-4619-B2B8-9BE8C58F0F11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8917" name="Picture 6" descr="Guatr8">
            <a:extLst>
              <a:ext uri="{FF2B5EF4-FFF2-40B4-BE49-F238E27FC236}">
                <a16:creationId xmlns="" xmlns:a16="http://schemas.microsoft.com/office/drawing/2014/main" id="{C3A21098-60D8-423A-B20A-BC655291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260725"/>
            <a:ext cx="23574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>
            <a:extLst>
              <a:ext uri="{FF2B5EF4-FFF2-40B4-BE49-F238E27FC236}">
                <a16:creationId xmlns="" xmlns:a16="http://schemas.microsoft.com/office/drawing/2014/main" id="{95D35E5A-D4CD-4741-BAD3-BF96F7DB8D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Sigara, önlenebilir hastalık nedenleri arasında birinci sıradadır.</a:t>
            </a:r>
          </a:p>
          <a:p>
            <a:pPr eaLnBrk="1" hangingPunct="1"/>
            <a:r>
              <a:rPr lang="tr-TR" altLang="tr-TR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Sigara kesinlikle kullanılmamalıdır.</a:t>
            </a:r>
          </a:p>
          <a:p>
            <a:pPr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Alkol tüketimini sınırlandırın.</a:t>
            </a:r>
          </a:p>
          <a:p>
            <a:pPr eaLnBrk="1" hangingPunct="1"/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6 Slayt Numarası Yer Tutucusu">
            <a:extLst>
              <a:ext uri="{FF2B5EF4-FFF2-40B4-BE49-F238E27FC236}">
                <a16:creationId xmlns="" xmlns:a16="http://schemas.microsoft.com/office/drawing/2014/main" id="{AA94D4FE-3811-4265-B0DA-521B76799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D97FBD1-5BFD-45B9-8643-3CB1726B38FC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9940" name="Picture 2" descr="C:\Users\casper\Desktop\Yeni Klasör (6)\CA0UGKZOCAXR6DHSCAQNNOA2CAHGSOJZCA4MWBMFCA1FH8GXCA2JA494CAHBOZS6CA6CF3RGCA58HVKVCAGNGC36CAUBYMV4CA8JZGXOCA7AYPICCAHTIJHACAIJ7BY6CAPH1SJSCA0CGTH6CA1WMAP2.jpg">
            <a:extLst>
              <a:ext uri="{FF2B5EF4-FFF2-40B4-BE49-F238E27FC236}">
                <a16:creationId xmlns="" xmlns:a16="http://schemas.microsoft.com/office/drawing/2014/main" id="{371D889C-E08F-4F14-ACF0-C397022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14813"/>
            <a:ext cx="20716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Toshiba\Desktop\cbe5196566dc43a5a0abda2fa2b5cd0e_1270039620.jpg">
            <a:extLst>
              <a:ext uri="{FF2B5EF4-FFF2-40B4-BE49-F238E27FC236}">
                <a16:creationId xmlns="" xmlns:a16="http://schemas.microsoft.com/office/drawing/2014/main" id="{2C375828-8B4B-4044-9CEC-2E850835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254" y="4143380"/>
            <a:ext cx="1589316" cy="211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2">
            <a:extLst>
              <a:ext uri="{FF2B5EF4-FFF2-40B4-BE49-F238E27FC236}">
                <a16:creationId xmlns="" xmlns:a16="http://schemas.microsoft.com/office/drawing/2014/main" id="{F1E475E5-58CD-4E41-968A-63CED14E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062413"/>
            <a:ext cx="22685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Başlık">
            <a:extLst>
              <a:ext uri="{FF2B5EF4-FFF2-40B4-BE49-F238E27FC236}">
                <a16:creationId xmlns="" xmlns:a16="http://schemas.microsoft.com/office/drawing/2014/main" id="{EC9BB7EF-8570-4F47-8B0C-3B41BAC9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>
                <a:solidFill>
                  <a:srgbClr val="DA2804"/>
                </a:solidFill>
              </a:rPr>
              <a:t>EGZERSİZ</a:t>
            </a:r>
          </a:p>
        </p:txBody>
      </p:sp>
      <p:sp>
        <p:nvSpPr>
          <p:cNvPr id="40963" name="2 İçerik Yer Tutucusu">
            <a:extLst>
              <a:ext uri="{FF2B5EF4-FFF2-40B4-BE49-F238E27FC236}">
                <a16:creationId xmlns="" xmlns:a16="http://schemas.microsoft.com/office/drawing/2014/main" id="{F4CF1B4C-789C-4D6B-B763-D4C220522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latin typeface="Arial" panose="020B0604020202020204" pitchFamily="34" charset="0"/>
              </a:rPr>
              <a:t>Haftada en az 3-5 gün 30-60 dakika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latin typeface="Arial" panose="020B0604020202020204" pitchFamily="34" charset="0"/>
              </a:rPr>
              <a:t>olacak şekilde egzersiz yapılmalıdır.</a:t>
            </a:r>
          </a:p>
        </p:txBody>
      </p:sp>
      <p:sp>
        <p:nvSpPr>
          <p:cNvPr id="40964" name="5 Slayt Numarası Yer Tutucusu">
            <a:extLst>
              <a:ext uri="{FF2B5EF4-FFF2-40B4-BE49-F238E27FC236}">
                <a16:creationId xmlns="" xmlns:a16="http://schemas.microsoft.com/office/drawing/2014/main" id="{2E3F0810-4ADD-4261-AE7B-D1042F01A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5D8DCC4-0210-42BC-908D-CCE51C7A2280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65" name="4 Resim" descr="is-yeri-spor-egzersiz-saglik-kilo.jpg">
            <a:extLst>
              <a:ext uri="{FF2B5EF4-FFF2-40B4-BE49-F238E27FC236}">
                <a16:creationId xmlns="" xmlns:a16="http://schemas.microsoft.com/office/drawing/2014/main" id="{657BD41C-9FDD-4613-82CA-D216773C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49291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37423AE8-7F8E-4B25-A246-2CA1AA0B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00213"/>
            <a:ext cx="8713788" cy="4800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Düzenli fiziksel aktivite yapın.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r-TR" sz="3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3200" b="1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3200" b="1" dirty="0">
                <a:solidFill>
                  <a:srgbClr val="000000"/>
                </a:solidFill>
                <a:latin typeface="Arial" charset="0"/>
              </a:rPr>
              <a:t>HAREKETLİ YAŞAM,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r-TR" sz="3200" b="1" dirty="0">
                <a:solidFill>
                  <a:srgbClr val="000000"/>
                </a:solidFill>
                <a:latin typeface="Arial" charset="0"/>
              </a:rPr>
              <a:t>                        HASTALIKSIZ YAŞAM </a:t>
            </a:r>
            <a:r>
              <a:rPr lang="tr-TR" sz="3200" b="1" dirty="0">
                <a:solidFill>
                  <a:srgbClr val="000000"/>
                </a:solidFill>
                <a:latin typeface="Calibri" pitchFamily="34" charset="0"/>
              </a:rPr>
              <a:t>!"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tr-TR" sz="28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tr-TR" sz="2800" dirty="0">
                <a:solidFill>
                  <a:srgbClr val="000000"/>
                </a:solidFill>
                <a:latin typeface="Calibri" pitchFamily="34" charset="0"/>
              </a:rPr>
            </a:b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1987" name="5 Slayt Numarası Yer Tutucusu">
            <a:extLst>
              <a:ext uri="{FF2B5EF4-FFF2-40B4-BE49-F238E27FC236}">
                <a16:creationId xmlns="" xmlns:a16="http://schemas.microsoft.com/office/drawing/2014/main" id="{3EFC56D7-A3E2-4188-97F7-8B173A4BE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746EB77-34A7-43A2-BE0E-A0FED146E567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23" name="Picture 3" descr="C:\Users\casper\Desktop\Yeni Klasör (6)\2453_HPpicture03.jpg">
            <a:extLst>
              <a:ext uri="{FF2B5EF4-FFF2-40B4-BE49-F238E27FC236}">
                <a16:creationId xmlns="" xmlns:a16="http://schemas.microsoft.com/office/drawing/2014/main" id="{D58D2DD4-1BBD-4591-9FB2-35125ADB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2" descr="C:\Users\casper\Desktop\Yeni Klasör (6)\dd.jpg">
            <a:extLst>
              <a:ext uri="{FF2B5EF4-FFF2-40B4-BE49-F238E27FC236}">
                <a16:creationId xmlns="" xmlns:a16="http://schemas.microsoft.com/office/drawing/2014/main" id="{19AE97AF-DFE0-475C-85AD-0BBFD51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71942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>
            <a:extLst>
              <a:ext uri="{FF2B5EF4-FFF2-40B4-BE49-F238E27FC236}">
                <a16:creationId xmlns="" xmlns:a16="http://schemas.microsoft.com/office/drawing/2014/main" id="{CDE32C41-68F2-4067-BEFF-D1072E90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cap="none">
                <a:solidFill>
                  <a:srgbClr val="CC0000"/>
                </a:solidFill>
              </a:rPr>
              <a:t>ŞİŞMANLIK  NEDENLERİ</a:t>
            </a:r>
          </a:p>
        </p:txBody>
      </p:sp>
      <p:sp>
        <p:nvSpPr>
          <p:cNvPr id="14339" name="2 İçerik Yer Tutucusu">
            <a:extLst>
              <a:ext uri="{FF2B5EF4-FFF2-40B4-BE49-F238E27FC236}">
                <a16:creationId xmlns="" xmlns:a16="http://schemas.microsoft.com/office/drawing/2014/main" id="{306B3639-C090-4131-BA9F-15A2A41EC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8229600" cy="4525962"/>
          </a:xfrm>
        </p:spPr>
        <p:txBody>
          <a:bodyPr/>
          <a:lstStyle/>
          <a:p>
            <a:pPr eaLnBrk="1" hangingPunct="1"/>
            <a:r>
              <a:rPr lang="tr-TR" altLang="tr-TR" b="1">
                <a:latin typeface="Arial" panose="020B0604020202020204" pitchFamily="34" charset="0"/>
              </a:rPr>
              <a:t>Aşırı besin alımı</a:t>
            </a:r>
          </a:p>
          <a:p>
            <a:pPr eaLnBrk="1" hangingPunct="1"/>
            <a:r>
              <a:rPr lang="tr-TR" altLang="tr-TR" b="1">
                <a:latin typeface="Arial" panose="020B0604020202020204" pitchFamily="34" charset="0"/>
              </a:rPr>
              <a:t>Fiziksel aktivite azlığı</a:t>
            </a:r>
          </a:p>
          <a:p>
            <a:pPr eaLnBrk="1" hangingPunct="1"/>
            <a:r>
              <a:rPr lang="tr-TR" altLang="tr-TR" b="1">
                <a:latin typeface="Arial" panose="020B0604020202020204" pitchFamily="34" charset="0"/>
              </a:rPr>
              <a:t>Kalıtımsal etmenler</a:t>
            </a:r>
          </a:p>
          <a:p>
            <a:pPr eaLnBrk="1" hangingPunct="1"/>
            <a:r>
              <a:rPr lang="tr-TR" altLang="tr-TR" b="1">
                <a:latin typeface="Arial" panose="020B0604020202020204" pitchFamily="34" charset="0"/>
              </a:rPr>
              <a:t>Psikolojik sorunlar</a:t>
            </a:r>
          </a:p>
          <a:p>
            <a:pPr eaLnBrk="1" hangingPunct="1"/>
            <a:r>
              <a:rPr lang="tr-TR" altLang="tr-TR" b="1">
                <a:latin typeface="Arial" panose="020B0604020202020204" pitchFamily="34" charset="0"/>
              </a:rPr>
              <a:t>Hormonal sorunlar</a:t>
            </a:r>
          </a:p>
          <a:p>
            <a:pPr eaLnBrk="1" hangingPunct="1"/>
            <a:endParaRPr lang="tr-TR" altLang="tr-TR" b="1">
              <a:latin typeface="Arial" panose="020B0604020202020204" pitchFamily="34" charset="0"/>
            </a:endParaRPr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</p:txBody>
      </p:sp>
      <p:sp>
        <p:nvSpPr>
          <p:cNvPr id="14340" name="5 Slayt Numarası Yer Tutucusu">
            <a:extLst>
              <a:ext uri="{FF2B5EF4-FFF2-40B4-BE49-F238E27FC236}">
                <a16:creationId xmlns="" xmlns:a16="http://schemas.microsoft.com/office/drawing/2014/main" id="{A2102F01-8A38-4629-9968-F487EF34A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095C8F4-43FF-43A0-9299-652B624E71F5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341" name="Picture 3" descr="hurley.jpg">
            <a:extLst>
              <a:ext uri="{FF2B5EF4-FFF2-40B4-BE49-F238E27FC236}">
                <a16:creationId xmlns="" xmlns:a16="http://schemas.microsoft.com/office/drawing/2014/main" id="{967E8F85-9518-4D49-B979-6C0FB49C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492375"/>
            <a:ext cx="26431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http://www.hinisinsesi.com/fotolar/haber/1%5D_4.jpg">
            <a:extLst>
              <a:ext uri="{FF2B5EF4-FFF2-40B4-BE49-F238E27FC236}">
                <a16:creationId xmlns="" xmlns:a16="http://schemas.microsoft.com/office/drawing/2014/main" id="{C2B8F3A8-A121-4E13-803D-7AE3DC00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39639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>
            <a:extLst>
              <a:ext uri="{FF2B5EF4-FFF2-40B4-BE49-F238E27FC236}">
                <a16:creationId xmlns="" xmlns:a16="http://schemas.microsoft.com/office/drawing/2014/main" id="{3FEC1655-47C5-4C5F-BD85-12B4EC1D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5400" b="1">
                <a:solidFill>
                  <a:srgbClr val="CC0000"/>
                </a:solidFill>
                <a:latin typeface="Comic Sans MS" panose="030F0702030302020204" pitchFamily="66" charset="0"/>
              </a:rPr>
              <a:t>TEŞEKKÜRLER…</a:t>
            </a:r>
          </a:p>
        </p:txBody>
      </p:sp>
      <p:sp>
        <p:nvSpPr>
          <p:cNvPr id="43011" name="3 Slayt Numarası Yer Tutucusu">
            <a:extLst>
              <a:ext uri="{FF2B5EF4-FFF2-40B4-BE49-F238E27FC236}">
                <a16:creationId xmlns="" xmlns:a16="http://schemas.microsoft.com/office/drawing/2014/main" id="{084A942E-AD5F-4FAC-84D5-5017C2991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1377253-CA3E-44B2-9CF7-55F68C69D8BC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3012" name="Picture 2" descr="http://www.yakinmarkaj.com/haberresim/family.gif">
            <a:extLst>
              <a:ext uri="{FF2B5EF4-FFF2-40B4-BE49-F238E27FC236}">
                <a16:creationId xmlns="" xmlns:a16="http://schemas.microsoft.com/office/drawing/2014/main" id="{D0962D21-BC68-49F8-A655-1C54C51C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28750"/>
            <a:ext cx="69294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1BBDF60E-80AD-49F7-B9CC-8920EFBA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cap="none">
                <a:solidFill>
                  <a:srgbClr val="FF0000"/>
                </a:solidFill>
              </a:rPr>
              <a:t>ŞİŞMANLIK NASIL SAPTANIR?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CDE4AB4E-F428-44E6-9BEB-0CF4FD92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BEDEN KÜTLE İNDEKSİ (BKI)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800" b="1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sz="2800" b="1" dirty="0">
                <a:latin typeface="Arial" charset="0"/>
              </a:rPr>
              <a:t>            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</a:rPr>
              <a:t>Vücut ağırlığı (kg)</a:t>
            </a:r>
          </a:p>
        </p:txBody>
      </p:sp>
      <p:sp>
        <p:nvSpPr>
          <p:cNvPr id="15364" name="5 Slayt Numarası Yer Tutucusu">
            <a:extLst>
              <a:ext uri="{FF2B5EF4-FFF2-40B4-BE49-F238E27FC236}">
                <a16:creationId xmlns="" xmlns:a16="http://schemas.microsoft.com/office/drawing/2014/main" id="{2207DB71-3AEC-4EF2-B46C-2A88A046C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D0BCACC-1E21-437D-867F-A7E413C34B73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EEA7EAB2-AE2D-45E2-A51B-19DCC991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357563"/>
            <a:ext cx="352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 uzunluğu (m</a:t>
            </a:r>
            <a:r>
              <a:rPr lang="tr-TR" altLang="tr-TR" sz="2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altLang="tr-T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366" name="Line 8">
            <a:extLst>
              <a:ext uri="{FF2B5EF4-FFF2-40B4-BE49-F238E27FC236}">
                <a16:creationId xmlns="" xmlns:a16="http://schemas.microsoft.com/office/drawing/2014/main" id="{279B4646-3A47-4DA8-BEBB-941088DE9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357563"/>
            <a:ext cx="34559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>
            <a:extLst>
              <a:ext uri="{FF2B5EF4-FFF2-40B4-BE49-F238E27FC236}">
                <a16:creationId xmlns="" xmlns:a16="http://schemas.microsoft.com/office/drawing/2014/main" id="{F525EE5E-16B7-443A-AE64-1D98D77B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6700"/>
            <a:ext cx="504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Text Box 10">
            <a:extLst>
              <a:ext uri="{FF2B5EF4-FFF2-40B4-BE49-F238E27FC236}">
                <a16:creationId xmlns="" xmlns:a16="http://schemas.microsoft.com/office/drawing/2014/main" id="{AF079F8E-E906-41D3-AE7C-36BFD794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6335712" cy="2462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18.5 den az            ZAYIF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18.5-24.9                NORMAL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25-29.9                   FAZLA KİLOLU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30 ve üzeri             ŞİŞMAN</a:t>
            </a:r>
          </a:p>
        </p:txBody>
      </p:sp>
      <p:sp>
        <p:nvSpPr>
          <p:cNvPr id="15369" name="AutoShape 11">
            <a:extLst>
              <a:ext uri="{FF2B5EF4-FFF2-40B4-BE49-F238E27FC236}">
                <a16:creationId xmlns="" xmlns:a16="http://schemas.microsoft.com/office/drawing/2014/main" id="{321C646F-BBA2-4EA3-ACD0-5402B447D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3" y="4724400"/>
            <a:ext cx="576262" cy="503238"/>
          </a:xfrm>
          <a:prstGeom prst="rightArrow">
            <a:avLst>
              <a:gd name="adj1" fmla="val 50000"/>
              <a:gd name="adj2" fmla="val 286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AutoShape 12">
            <a:extLst>
              <a:ext uri="{FF2B5EF4-FFF2-40B4-BE49-F238E27FC236}">
                <a16:creationId xmlns="" xmlns:a16="http://schemas.microsoft.com/office/drawing/2014/main" id="{810DFE1A-3487-4808-99DC-EEB10002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5300663"/>
            <a:ext cx="574675" cy="503237"/>
          </a:xfrm>
          <a:prstGeom prst="rightArrow">
            <a:avLst>
              <a:gd name="adj1" fmla="val 50000"/>
              <a:gd name="adj2" fmla="val 28549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1" name="AutoShape 13">
            <a:extLst>
              <a:ext uri="{FF2B5EF4-FFF2-40B4-BE49-F238E27FC236}">
                <a16:creationId xmlns="" xmlns:a16="http://schemas.microsoft.com/office/drawing/2014/main" id="{C091B78A-7A29-47A7-80B5-106FB50E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6021388"/>
            <a:ext cx="574675" cy="503237"/>
          </a:xfrm>
          <a:prstGeom prst="rightArrow">
            <a:avLst>
              <a:gd name="adj1" fmla="val 50000"/>
              <a:gd name="adj2" fmla="val 28549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2" name="Text Box 14">
            <a:extLst>
              <a:ext uri="{FF2B5EF4-FFF2-40B4-BE49-F238E27FC236}">
                <a16:creationId xmlns="" xmlns:a16="http://schemas.microsoft.com/office/drawing/2014/main" id="{2E7F4238-8415-4232-96D9-BEB83D01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97200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BKI:</a:t>
            </a:r>
          </a:p>
        </p:txBody>
      </p:sp>
      <p:pic>
        <p:nvPicPr>
          <p:cNvPr id="15373" name="Picture 18" descr="27045">
            <a:extLst>
              <a:ext uri="{FF2B5EF4-FFF2-40B4-BE49-F238E27FC236}">
                <a16:creationId xmlns="" xmlns:a16="http://schemas.microsoft.com/office/drawing/2014/main" id="{45F54642-E57B-463C-BEAB-1B482D7D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2700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="" xmlns:a16="http://schemas.microsoft.com/office/drawing/2014/main" id="{EC25928B-E775-4DB7-ADE0-42777520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076700"/>
            <a:ext cx="592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73FD211-DAAA-49AC-B2AE-2DF36BED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>
                <a:solidFill>
                  <a:srgbClr val="CC0000"/>
                </a:solidFill>
              </a:rPr>
              <a:t>ÖRNEĞİN;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D0858E5C-30E4-4A22-A730-23D5A84D8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1785938"/>
            <a:ext cx="8153400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VÜCUT AĞIRLIĞI:</a:t>
            </a:r>
            <a:r>
              <a:rPr lang="tr-TR" altLang="tr-TR" b="1">
                <a:latin typeface="Arial" panose="020B0604020202020204" pitchFamily="34" charset="0"/>
              </a:rPr>
              <a:t>75 kg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BOY UZUNLUĞU:</a:t>
            </a:r>
            <a:r>
              <a:rPr lang="tr-TR" altLang="tr-TR" b="1">
                <a:latin typeface="Arial" panose="020B0604020202020204" pitchFamily="34" charset="0"/>
              </a:rPr>
              <a:t>1.65 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BKI:       </a:t>
            </a:r>
            <a:r>
              <a:rPr lang="tr-TR" altLang="tr-TR" b="1">
                <a:latin typeface="Arial" panose="020B0604020202020204" pitchFamily="34" charset="0"/>
              </a:rPr>
              <a:t>75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latin typeface="Arial" panose="020B0604020202020204" pitchFamily="34" charset="0"/>
              </a:rPr>
              <a:t>           1.65x1.65  </a:t>
            </a:r>
          </a:p>
        </p:txBody>
      </p:sp>
      <p:sp>
        <p:nvSpPr>
          <p:cNvPr id="16388" name="5 Slayt Numarası Yer Tutucusu">
            <a:extLst>
              <a:ext uri="{FF2B5EF4-FFF2-40B4-BE49-F238E27FC236}">
                <a16:creationId xmlns="" xmlns:a16="http://schemas.microsoft.com/office/drawing/2014/main" id="{4F93E04B-13FC-42E4-9600-B85D81932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CA6AB5B-5006-45B8-A82E-FD1F76011EEC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9" name="Line 4">
            <a:extLst>
              <a:ext uri="{FF2B5EF4-FFF2-40B4-BE49-F238E27FC236}">
                <a16:creationId xmlns="" xmlns:a16="http://schemas.microsoft.com/office/drawing/2014/main" id="{874C2E65-070E-49DE-94B1-081E3F391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357563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5">
            <a:extLst>
              <a:ext uri="{FF2B5EF4-FFF2-40B4-BE49-F238E27FC236}">
                <a16:creationId xmlns="" xmlns:a16="http://schemas.microsoft.com/office/drawing/2014/main" id="{A10BE826-A9BC-4A02-9C19-866BB123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68638"/>
            <a:ext cx="5040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= 27.6 kg/m</a:t>
            </a:r>
            <a:r>
              <a:rPr lang="tr-TR" altLang="tr-TR" sz="2800" b="1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altLang="tr-TR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b="1" u="sng">
                <a:solidFill>
                  <a:srgbClr val="F72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(Fazla kilolu)</a:t>
            </a:r>
            <a:endParaRPr lang="tr-TR" altLang="tr-TR" sz="2800" b="1" u="sng" baseline="30000">
              <a:solidFill>
                <a:srgbClr val="F72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1" name="Picture 9" descr="sismanlik_resim">
            <a:extLst>
              <a:ext uri="{FF2B5EF4-FFF2-40B4-BE49-F238E27FC236}">
                <a16:creationId xmlns="" xmlns:a16="http://schemas.microsoft.com/office/drawing/2014/main" id="{D62D1E48-63EB-4B34-8D63-605A9DA7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8670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>
            <a:extLst>
              <a:ext uri="{FF2B5EF4-FFF2-40B4-BE49-F238E27FC236}">
                <a16:creationId xmlns="" xmlns:a16="http://schemas.microsoft.com/office/drawing/2014/main" id="{96E7913E-1570-44F9-B78C-C296CE5D86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362950" cy="792163"/>
          </a:xfrm>
        </p:spPr>
        <p:txBody>
          <a:bodyPr/>
          <a:lstStyle/>
          <a:p>
            <a:pPr algn="just" eaLnBrk="1" hangingPunct="1"/>
            <a:r>
              <a:rPr lang="tr-TR" altLang="tr-TR"/>
              <a:t>Dünya Sağlık Örgütü’nün standartlaştırdığı yüzdelik kesişim noktalarına göre değerlendirilir</a:t>
            </a:r>
          </a:p>
          <a:p>
            <a:pPr algn="just" eaLnBrk="1" hangingPunct="1"/>
            <a:endParaRPr lang="tr-TR" altLang="tr-TR"/>
          </a:p>
        </p:txBody>
      </p:sp>
      <p:sp>
        <p:nvSpPr>
          <p:cNvPr id="6" name="Unvan 1">
            <a:extLst>
              <a:ext uri="{FF2B5EF4-FFF2-40B4-BE49-F238E27FC236}">
                <a16:creationId xmlns="" xmlns:a16="http://schemas.microsoft.com/office/drawing/2014/main" id="{8A8E4FF9-62E5-49AE-9E37-340967F52A28}"/>
              </a:ext>
            </a:extLst>
          </p:cNvPr>
          <p:cNvSpPr txBox="1">
            <a:spLocks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BKİ Değerlendirmesi nasıl olur?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="" xmlns:a16="http://schemas.microsoft.com/office/drawing/2014/main" id="{D0F06460-A5FE-43CC-A805-607AA9029725}"/>
              </a:ext>
            </a:extLst>
          </p:cNvPr>
          <p:cNvGraphicFramePr>
            <a:graphicFrameLocks noGrp="1"/>
          </p:cNvGraphicFramePr>
          <p:nvPr/>
        </p:nvGraphicFramePr>
        <p:xfrm>
          <a:off x="1901825" y="1651000"/>
          <a:ext cx="5616575" cy="4508701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="" xmlns:a16="http://schemas.microsoft.com/office/drawing/2014/main" val="3484276088"/>
                    </a:ext>
                  </a:extLst>
                </a:gridCol>
                <a:gridCol w="493713">
                  <a:extLst>
                    <a:ext uri="{9D8B030D-6E8A-4147-A177-3AD203B41FA5}">
                      <a16:colId xmlns="" xmlns:a16="http://schemas.microsoft.com/office/drawing/2014/main" val="2066841063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3049118764"/>
                    </a:ext>
                  </a:extLst>
                </a:gridCol>
                <a:gridCol w="500062">
                  <a:extLst>
                    <a:ext uri="{9D8B030D-6E8A-4147-A177-3AD203B41FA5}">
                      <a16:colId xmlns="" xmlns:a16="http://schemas.microsoft.com/office/drawing/2014/main" val="3317144761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18554206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3013934527"/>
                    </a:ext>
                  </a:extLst>
                </a:gridCol>
                <a:gridCol w="500063">
                  <a:extLst>
                    <a:ext uri="{9D8B030D-6E8A-4147-A177-3AD203B41FA5}">
                      <a16:colId xmlns="" xmlns:a16="http://schemas.microsoft.com/office/drawing/2014/main" val="2376395583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2923810026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2036367358"/>
                    </a:ext>
                  </a:extLst>
                </a:gridCol>
                <a:gridCol w="501650">
                  <a:extLst>
                    <a:ext uri="{9D8B030D-6E8A-4147-A177-3AD203B41FA5}">
                      <a16:colId xmlns="" xmlns:a16="http://schemas.microsoft.com/office/drawing/2014/main" val="3700364644"/>
                    </a:ext>
                  </a:extLst>
                </a:gridCol>
                <a:gridCol w="500062">
                  <a:extLst>
                    <a:ext uri="{9D8B030D-6E8A-4147-A177-3AD203B41FA5}">
                      <a16:colId xmlns="" xmlns:a16="http://schemas.microsoft.com/office/drawing/2014/main" val="557848357"/>
                    </a:ext>
                  </a:extLst>
                </a:gridCol>
              </a:tblGrid>
              <a:tr h="495247">
                <a:tc gridSpan="1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12-18 Yaş Çocuk ve Gençlerde Yaşa Göre BKİ (kg/m</a:t>
                      </a:r>
                      <a:r>
                        <a:rPr kumimoji="0" lang="tr-TR" altLang="tr-TR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tr-TR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kumimoji="0" lang="tr-TR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9748775"/>
                  </a:ext>
                </a:extLst>
              </a:tr>
              <a:tr h="229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Kız</a:t>
                      </a:r>
                      <a:endParaRPr kumimoji="0" lang="tr-TR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Erkek</a:t>
                      </a:r>
                      <a:endParaRPr kumimoji="0" lang="tr-TR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5982291"/>
                  </a:ext>
                </a:extLst>
              </a:tr>
              <a:tr h="3904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Persentil </a:t>
                      </a:r>
                      <a:r>
                        <a:rPr kumimoji="0" lang="tr-TR" altLang="tr-T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(yüzdelik kesişim noktaları)</a:t>
                      </a: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Persentil </a:t>
                      </a:r>
                      <a:r>
                        <a:rPr kumimoji="0" lang="tr-TR" altLang="tr-T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(yüzdelik kesişim noktaları)</a:t>
                      </a: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9975224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Yıl : Ay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97.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85107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3688407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002089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656926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2636259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991246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14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196051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471888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15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1544583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8384157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9451056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8619342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83334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4469776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 : 6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25.3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28.9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473512"/>
                  </a:ext>
                </a:extLst>
              </a:tr>
              <a:tr h="1965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 : 0</a:t>
                      </a:r>
                      <a:endParaRPr kumimoji="0" lang="tr-TR" altLang="tr-T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16.7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21.4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29.0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17.8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19.5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22.2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25.6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29.1</a:t>
                      </a: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7C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0980032"/>
                  </a:ext>
                </a:extLst>
              </a:tr>
            </a:tbl>
          </a:graphicData>
        </a:graphic>
      </p:graphicFrame>
      <p:cxnSp>
        <p:nvCxnSpPr>
          <p:cNvPr id="9" name="Düz Ok Bağlayıcısı 8">
            <a:extLst>
              <a:ext uri="{FF2B5EF4-FFF2-40B4-BE49-F238E27FC236}">
                <a16:creationId xmlns="" xmlns:a16="http://schemas.microsoft.com/office/drawing/2014/main" id="{6E2672FA-8BC1-42C7-9FB2-E9BDBD2E2883}"/>
              </a:ext>
            </a:extLst>
          </p:cNvPr>
          <p:cNvCxnSpPr/>
          <p:nvPr/>
        </p:nvCxnSpPr>
        <p:spPr>
          <a:xfrm>
            <a:off x="3708400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="" xmlns:a16="http://schemas.microsoft.com/office/drawing/2014/main" id="{FF7AACFE-2412-4D0D-B07E-135B37A73952}"/>
              </a:ext>
            </a:extLst>
          </p:cNvPr>
          <p:cNvCxnSpPr/>
          <p:nvPr/>
        </p:nvCxnSpPr>
        <p:spPr>
          <a:xfrm>
            <a:off x="4211638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="" xmlns:a16="http://schemas.microsoft.com/office/drawing/2014/main" id="{AE4AB605-151C-48C1-83E5-875962B0B76F}"/>
              </a:ext>
            </a:extLst>
          </p:cNvPr>
          <p:cNvCxnSpPr/>
          <p:nvPr/>
        </p:nvCxnSpPr>
        <p:spPr>
          <a:xfrm>
            <a:off x="4716463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="" xmlns:a16="http://schemas.microsoft.com/office/drawing/2014/main" id="{75DBF3C4-A0BD-45C2-A5AE-E7C15908B87D}"/>
              </a:ext>
            </a:extLst>
          </p:cNvPr>
          <p:cNvCxnSpPr/>
          <p:nvPr/>
        </p:nvCxnSpPr>
        <p:spPr>
          <a:xfrm>
            <a:off x="6300788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="" xmlns:a16="http://schemas.microsoft.com/office/drawing/2014/main" id="{CDBA9336-9892-4998-99DA-AB3725C04D52}"/>
              </a:ext>
            </a:extLst>
          </p:cNvPr>
          <p:cNvCxnSpPr/>
          <p:nvPr/>
        </p:nvCxnSpPr>
        <p:spPr>
          <a:xfrm>
            <a:off x="7235825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="" xmlns:a16="http://schemas.microsoft.com/office/drawing/2014/main" id="{ABC17F3D-C7FF-4A3C-AE21-C2F7ADCFF94D}"/>
              </a:ext>
            </a:extLst>
          </p:cNvPr>
          <p:cNvCxnSpPr/>
          <p:nvPr/>
        </p:nvCxnSpPr>
        <p:spPr>
          <a:xfrm>
            <a:off x="6732588" y="5957888"/>
            <a:ext cx="0" cy="279400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634" name="Metin kutusu 9">
            <a:extLst>
              <a:ext uri="{FF2B5EF4-FFF2-40B4-BE49-F238E27FC236}">
                <a16:creationId xmlns="" xmlns:a16="http://schemas.microsoft.com/office/drawing/2014/main" id="{83B3A697-FEAC-430A-9AFC-F82A7218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237288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 b="1" i="1">
                <a:solidFill>
                  <a:srgbClr val="00B050"/>
                </a:solidFill>
              </a:rPr>
              <a:t>NORMAL</a:t>
            </a:r>
          </a:p>
        </p:txBody>
      </p:sp>
      <p:sp>
        <p:nvSpPr>
          <p:cNvPr id="17635" name="Metin kutusu 28">
            <a:extLst>
              <a:ext uri="{FF2B5EF4-FFF2-40B4-BE49-F238E27FC236}">
                <a16:creationId xmlns="" xmlns:a16="http://schemas.microsoft.com/office/drawing/2014/main" id="{70D6D6AE-6839-47BB-9CC9-1AEA3DAF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6237288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 b="1" i="1">
                <a:solidFill>
                  <a:srgbClr val="FFC000"/>
                </a:solidFill>
              </a:rPr>
              <a:t>FAZLA KİLOLU</a:t>
            </a:r>
          </a:p>
        </p:txBody>
      </p:sp>
      <p:sp>
        <p:nvSpPr>
          <p:cNvPr id="17636" name="Metin kutusu 29">
            <a:extLst>
              <a:ext uri="{FF2B5EF4-FFF2-40B4-BE49-F238E27FC236}">
                <a16:creationId xmlns="" xmlns:a16="http://schemas.microsoft.com/office/drawing/2014/main" id="{D6FC9A8D-5EA8-4A39-A4A5-32DD8E6C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6230938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 b="1" i="1">
                <a:solidFill>
                  <a:srgbClr val="C00000"/>
                </a:solidFill>
              </a:rPr>
              <a:t>OBEZ</a:t>
            </a:r>
          </a:p>
        </p:txBody>
      </p:sp>
      <p:sp>
        <p:nvSpPr>
          <p:cNvPr id="17637" name="Metin kutusu 30">
            <a:extLst>
              <a:ext uri="{FF2B5EF4-FFF2-40B4-BE49-F238E27FC236}">
                <a16:creationId xmlns="" xmlns:a16="http://schemas.microsoft.com/office/drawing/2014/main" id="{A4767256-816F-46C4-ADF2-4E65221EE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6243638"/>
            <a:ext cx="720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>
                <a:solidFill>
                  <a:srgbClr val="00B050"/>
                </a:solidFill>
              </a:rPr>
              <a:t>NORMAL</a:t>
            </a:r>
          </a:p>
        </p:txBody>
      </p:sp>
      <p:sp>
        <p:nvSpPr>
          <p:cNvPr id="17638" name="Metin kutusu 31">
            <a:extLst>
              <a:ext uri="{FF2B5EF4-FFF2-40B4-BE49-F238E27FC236}">
                <a16:creationId xmlns="" xmlns:a16="http://schemas.microsoft.com/office/drawing/2014/main" id="{60058AE4-B167-42D2-A61B-696279AA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227763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 b="1" i="1">
                <a:solidFill>
                  <a:srgbClr val="FFC000"/>
                </a:solidFill>
              </a:rPr>
              <a:t>FAZLA KİLOLU</a:t>
            </a:r>
          </a:p>
        </p:txBody>
      </p:sp>
      <p:sp>
        <p:nvSpPr>
          <p:cNvPr id="17639" name="Metin kutusu 32">
            <a:extLst>
              <a:ext uri="{FF2B5EF4-FFF2-40B4-BE49-F238E27FC236}">
                <a16:creationId xmlns="" xmlns:a16="http://schemas.microsoft.com/office/drawing/2014/main" id="{A4C00623-6413-4653-A9F8-557C497B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6248400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800" b="1" i="1">
                <a:solidFill>
                  <a:srgbClr val="C00000"/>
                </a:solidFill>
              </a:rPr>
              <a:t>OBEZ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5AF4F785-1D89-492E-BF53-9B45955A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/>
              <a:t>BEL </a:t>
            </a:r>
            <a:r>
              <a:rPr lang="tr-TR" altLang="tr-TR" b="1" dirty="0" smtClean="0"/>
              <a:t>ÇEVRESİ</a:t>
            </a:r>
            <a:endParaRPr lang="tr-TR" altLang="tr-TR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0A23A360-134C-4435-BA76-77878C77C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025" y="1357313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tr-TR" altLang="tr-TR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ERKEKLERDE: </a:t>
            </a:r>
            <a:r>
              <a:rPr lang="tr-TR" altLang="tr-TR" b="1" dirty="0" smtClean="0">
                <a:latin typeface="Arial" panose="020B0604020202020204" pitchFamily="34" charset="0"/>
              </a:rPr>
              <a:t>	94 cm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tr-TR" altLang="tr-TR" b="1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tr-TR" altLang="tr-TR" b="1" dirty="0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b="1" dirty="0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 dirty="0" smtClean="0">
                <a:latin typeface="Arial" panose="020B0604020202020204" pitchFamily="34" charset="0"/>
              </a:rPr>
              <a:t>KADINLARDA</a:t>
            </a:r>
            <a:r>
              <a:rPr lang="tr-TR" altLang="tr-TR" b="1" dirty="0">
                <a:latin typeface="Arial" panose="020B0604020202020204" pitchFamily="34" charset="0"/>
              </a:rPr>
              <a:t>: </a:t>
            </a:r>
            <a:r>
              <a:rPr lang="tr-TR" altLang="tr-TR" b="1" dirty="0" smtClean="0">
                <a:latin typeface="Arial" panose="020B0604020202020204" pitchFamily="34" charset="0"/>
              </a:rPr>
              <a:t>	80cm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 dirty="0" smtClean="0">
                <a:latin typeface="Arial" panose="020B0604020202020204" pitchFamily="34" charset="0"/>
              </a:rPr>
              <a:t>					 üzerinde bir değerse</a:t>
            </a:r>
            <a:endParaRPr lang="tr-TR" altLang="tr-TR" b="1" dirty="0">
              <a:latin typeface="Arial" panose="020B0604020202020204" pitchFamily="34" charset="0"/>
            </a:endParaRPr>
          </a:p>
          <a:p>
            <a:pPr eaLnBrk="1" hangingPunct="1"/>
            <a:endParaRPr lang="tr-TR" altLang="tr-TR" b="1" dirty="0">
              <a:latin typeface="Arial" panose="020B0604020202020204" pitchFamily="34" charset="0"/>
            </a:endParaRPr>
          </a:p>
        </p:txBody>
      </p:sp>
      <p:sp>
        <p:nvSpPr>
          <p:cNvPr id="18436" name="5 Slayt Numarası Yer Tutucusu">
            <a:extLst>
              <a:ext uri="{FF2B5EF4-FFF2-40B4-BE49-F238E27FC236}">
                <a16:creationId xmlns="" xmlns:a16="http://schemas.microsoft.com/office/drawing/2014/main" id="{7EF811EF-53E0-43C4-9ABC-27E240340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A3E3151-B424-466B-ADD8-A49BD3C1F168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="" xmlns:a16="http://schemas.microsoft.com/office/drawing/2014/main" id="{2BEFB95A-AEF5-4328-8C5E-889490BE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13325"/>
            <a:ext cx="69135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72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ŞİŞMANLIK RİSKİ VARDIR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72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HASTALIK RİSKİ ARTAR</a:t>
            </a:r>
          </a:p>
        </p:txBody>
      </p:sp>
      <p:sp>
        <p:nvSpPr>
          <p:cNvPr id="18443" name="10 Metin kutusu">
            <a:extLst>
              <a:ext uri="{FF2B5EF4-FFF2-40B4-BE49-F238E27FC236}">
                <a16:creationId xmlns="" xmlns:a16="http://schemas.microsoft.com/office/drawing/2014/main" id="{4C4DF9CF-D29E-4562-AEF9-F5C44484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928688"/>
            <a:ext cx="10715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11 Metin kutusu">
            <a:extLst>
              <a:ext uri="{FF2B5EF4-FFF2-40B4-BE49-F238E27FC236}">
                <a16:creationId xmlns="" xmlns:a16="http://schemas.microsoft.com/office/drawing/2014/main" id="{F3CC89A2-7139-4DC8-882E-35E0F5A1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286000"/>
            <a:ext cx="42862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15 Metin kutusu">
            <a:extLst>
              <a:ext uri="{FF2B5EF4-FFF2-40B4-BE49-F238E27FC236}">
                <a16:creationId xmlns="" xmlns:a16="http://schemas.microsoft.com/office/drawing/2014/main" id="{8E7F6843-D121-4CB2-AA15-936E506A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4572000"/>
            <a:ext cx="5000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24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İçerik Yer Tutucusu">
            <a:extLst>
              <a:ext uri="{FF2B5EF4-FFF2-40B4-BE49-F238E27FC236}">
                <a16:creationId xmlns="" xmlns:a16="http://schemas.microsoft.com/office/drawing/2014/main" id="{DEAF79A7-3335-458E-A8F2-8791B97A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700213"/>
            <a:ext cx="8153400" cy="43957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tr-TR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Kalp ve damar hastalıkları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Yüksek tansiyon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Diyabet (şeker hastalığı)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Bazı kanser türleri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İnme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Osteoporoz (kemik erimesi)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kronik hastalıklar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tr-TR" sz="2600" dirty="0"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tr-TR" sz="2600" dirty="0"/>
          </a:p>
        </p:txBody>
      </p:sp>
      <p:sp>
        <p:nvSpPr>
          <p:cNvPr id="19459" name="5 Slayt Numarası Yer Tutucusu">
            <a:extLst>
              <a:ext uri="{FF2B5EF4-FFF2-40B4-BE49-F238E27FC236}">
                <a16:creationId xmlns="" xmlns:a16="http://schemas.microsoft.com/office/drawing/2014/main" id="{AEEAF286-8B62-4C59-B90A-A243FFCEF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5C63604-E771-4DD3-AA6F-1C87AAC97BC3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3" name="3 Metin kutusu">
            <a:extLst>
              <a:ext uri="{FF2B5EF4-FFF2-40B4-BE49-F238E27FC236}">
                <a16:creationId xmlns="" xmlns:a16="http://schemas.microsoft.com/office/drawing/2014/main" id="{3B92B7F6-F89C-4A9E-BCD6-4E469059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60350"/>
            <a:ext cx="5649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tr-TR" altLang="en-US" sz="2800">
                <a:solidFill>
                  <a:srgbClr val="FF0000"/>
                </a:solidFill>
                <a:latin typeface="Arial" panose="020B0604020202020204" pitchFamily="34" charset="0"/>
              </a:rPr>
              <a:t>ŞİŞMANLIĞIN NEDEN OLDUĞU </a:t>
            </a:r>
          </a:p>
          <a:p>
            <a:pPr algn="ctr" eaLnBrk="1" hangingPunct="1"/>
            <a:r>
              <a:rPr lang="tr-TR" altLang="en-US" sz="2800">
                <a:solidFill>
                  <a:srgbClr val="FF0000"/>
                </a:solidFill>
                <a:latin typeface="Arial" panose="020B0604020202020204" pitchFamily="34" charset="0"/>
              </a:rPr>
              <a:t>KRONİK HASTALIKLAR</a:t>
            </a:r>
            <a:endParaRPr lang="tr-TR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Picture 2" descr="C:\Users\casper\Desktop\urun_136_5393.jpg">
            <a:extLst>
              <a:ext uri="{FF2B5EF4-FFF2-40B4-BE49-F238E27FC236}">
                <a16:creationId xmlns="" xmlns:a16="http://schemas.microsoft.com/office/drawing/2014/main" id="{83FA08B5-DB0F-479C-A0FD-F43E1FFF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90888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asper\Desktop\diabetes_0.jpg">
            <a:extLst>
              <a:ext uri="{FF2B5EF4-FFF2-40B4-BE49-F238E27FC236}">
                <a16:creationId xmlns="" xmlns:a16="http://schemas.microsoft.com/office/drawing/2014/main" id="{0668206E-3F93-400E-8F32-F19AB634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357430"/>
            <a:ext cx="1571636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9463" name="Picture 5" descr="C:\Users\casper\Desktop\osteoporoz.jpg">
            <a:extLst>
              <a:ext uri="{FF2B5EF4-FFF2-40B4-BE49-F238E27FC236}">
                <a16:creationId xmlns="" xmlns:a16="http://schemas.microsoft.com/office/drawing/2014/main" id="{C9E42FC8-93B3-484C-8F92-CB5D0A8B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643438"/>
            <a:ext cx="16430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İçerik Yer Tutucusu">
            <a:extLst>
              <a:ext uri="{FF2B5EF4-FFF2-40B4-BE49-F238E27FC236}">
                <a16:creationId xmlns="" xmlns:a16="http://schemas.microsoft.com/office/drawing/2014/main" id="{7A54C971-2A3E-4B0E-B6AD-BC30C06A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tr-TR" altLang="tr-TR" sz="2400" b="1">
                <a:latin typeface="Arial" panose="020B0604020202020204" pitchFamily="34" charset="0"/>
                <a:cs typeface="Arial" panose="020B0604020202020204" pitchFamily="34" charset="0"/>
              </a:rPr>
              <a:t>Sık görülür.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endParaRPr lang="tr-TR" altLang="tr-T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tr-TR" altLang="tr-TR" sz="2400" b="1">
                <a:latin typeface="Arial" panose="020B0604020202020204" pitchFamily="34" charset="0"/>
                <a:cs typeface="Arial" panose="020B0604020202020204" pitchFamily="34" charset="0"/>
              </a:rPr>
              <a:t>Ölümlere neden olur.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endParaRPr lang="tr-TR" altLang="tr-T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tr-TR" altLang="tr-TR" sz="2400" b="1">
                <a:latin typeface="Arial" panose="020B0604020202020204" pitchFamily="34" charset="0"/>
                <a:cs typeface="Arial" panose="020B0604020202020204" pitchFamily="34" charset="0"/>
              </a:rPr>
              <a:t>Kalıcı sakatlıklar yaşamı etkiler.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endParaRPr lang="tr-TR" altLang="tr-T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tr-TR" altLang="tr-TR" sz="2400" b="1">
                <a:latin typeface="Arial" panose="020B0604020202020204" pitchFamily="34" charset="0"/>
                <a:cs typeface="Arial" panose="020B0604020202020204" pitchFamily="34" charset="0"/>
              </a:rPr>
              <a:t>Tanı, tedavi ve iyileştirme için çok fazla ekonomik desteğe gereksinim vardır.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endParaRPr lang="tr-TR" altLang="tr-T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tr-TR" altLang="tr-TR" sz="2400" b="1">
                <a:latin typeface="Arial" panose="020B0604020202020204" pitchFamily="34" charset="0"/>
                <a:cs typeface="Arial" panose="020B0604020202020204" pitchFamily="34" charset="0"/>
              </a:rPr>
              <a:t>Kronik hastalıkların yaklaşık yarısı 45 yaşın altında başlar.</a:t>
            </a:r>
            <a:endParaRPr lang="tr-TR" altLang="tr-TR" sz="2400" b="1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tr-TR" altLang="tr-TR" sz="2400" b="1">
              <a:latin typeface="Calibri" panose="020F0502020204030204" pitchFamily="34" charset="0"/>
            </a:endParaRPr>
          </a:p>
        </p:txBody>
      </p:sp>
      <p:sp>
        <p:nvSpPr>
          <p:cNvPr id="20483" name="4 Slayt Numarası Yer Tutucusu">
            <a:extLst>
              <a:ext uri="{FF2B5EF4-FFF2-40B4-BE49-F238E27FC236}">
                <a16:creationId xmlns="" xmlns:a16="http://schemas.microsoft.com/office/drawing/2014/main" id="{1A9E50C0-9054-4CD9-BE8B-91FA9E6E2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67FC3E6-82B0-41F8-8070-16718DA46BCE}" type="slidenum">
              <a:rPr lang="tr-TR" altLang="tr-TR" sz="12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tr-TR" altLang="tr-TR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4" name="3 Metin kutusu">
            <a:extLst>
              <a:ext uri="{FF2B5EF4-FFF2-40B4-BE49-F238E27FC236}">
                <a16:creationId xmlns="" xmlns:a16="http://schemas.microsoft.com/office/drawing/2014/main" id="{07CC0E7D-971D-46F4-A0AC-37C31A259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448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FF0000"/>
                </a:solidFill>
                <a:latin typeface="Calibri" panose="020F0502020204030204" pitchFamily="34" charset="0"/>
              </a:rPr>
              <a:t>KRONİK HASTALIKLAR;</a:t>
            </a:r>
          </a:p>
        </p:txBody>
      </p:sp>
      <p:pic>
        <p:nvPicPr>
          <p:cNvPr id="17414" name="Picture 6" descr="372_doktor%20sa%C4%9Fl%C4%B1k%20performans%20ekonomi">
            <a:extLst>
              <a:ext uri="{FF2B5EF4-FFF2-40B4-BE49-F238E27FC236}">
                <a16:creationId xmlns="" xmlns:a16="http://schemas.microsoft.com/office/drawing/2014/main" id="{EEA68D2B-1E56-4ADF-AA9D-AE6B6039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260" y="2132856"/>
            <a:ext cx="2077740" cy="235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2">
            <a:extLst>
              <a:ext uri="{FF2B5EF4-FFF2-40B4-BE49-F238E27FC236}">
                <a16:creationId xmlns="" xmlns:a16="http://schemas.microsoft.com/office/drawing/2014/main" id="{4A49B750-6793-48A1-B2E2-752FA9CA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3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696</TotalTime>
  <Words>891</Words>
  <Application>Microsoft Office PowerPoint</Application>
  <PresentationFormat>Ekran Gösterisi (4:3)</PresentationFormat>
  <Paragraphs>380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Uçak İzi</vt:lpstr>
      <vt:lpstr>PowerPoint Sunusu</vt:lpstr>
      <vt:lpstr> ŞİŞMANLIK  NEDİR?</vt:lpstr>
      <vt:lpstr>ŞİŞMANLIK  NEDENLERİ</vt:lpstr>
      <vt:lpstr>ŞİŞMANLIK NASIL SAPTANIR?</vt:lpstr>
      <vt:lpstr>ÖRNEĞİN;</vt:lpstr>
      <vt:lpstr>PowerPoint Sunusu</vt:lpstr>
      <vt:lpstr>BEL ÇEVRESİ</vt:lpstr>
      <vt:lpstr>PowerPoint Sunusu</vt:lpstr>
      <vt:lpstr>PowerPoint Sunusu</vt:lpstr>
      <vt:lpstr>PowerPoint Sunusu</vt:lpstr>
      <vt:lpstr>PowerPoint Sunusu</vt:lpstr>
      <vt:lpstr>BESLENMEDE  DİKKAT  EDİLECEK NOKTALAR</vt:lpstr>
      <vt:lpstr>ALINAN ENERJİ HARCANAN ENERJİYE EŞİT OLMALIDIR.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EGZERSİZ</vt:lpstr>
      <vt:lpstr>PowerPoint Sunusu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20721227</dc:creator>
  <cp:lastModifiedBy>Windows Kullanıcısı</cp:lastModifiedBy>
  <cp:revision>81</cp:revision>
  <dcterms:created xsi:type="dcterms:W3CDTF">2011-06-21T07:37:49Z</dcterms:created>
  <dcterms:modified xsi:type="dcterms:W3CDTF">2019-04-16T11:14:02Z</dcterms:modified>
</cp:coreProperties>
</file>